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61" r:id="rId3"/>
    <p:sldId id="274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8F30A5-9F7E-4022-886A-A15DCC056EB2}">
          <p14:sldIdLst>
            <p14:sldId id="261"/>
          </p14:sldIdLst>
        </p14:section>
        <p14:section name="Summary Section" id="{A3713A56-1010-4B59-9DFA-4E35C9911060}">
          <p14:sldIdLst>
            <p14:sldId id="274"/>
          </p14:sldIdLst>
        </p14:section>
        <p14:section name="Section 1" id="{4FDFB2E1-98D2-4FAC-B779-0EA70F304AF6}">
          <p14:sldIdLst>
            <p14:sldId id="266"/>
          </p14:sldIdLst>
        </p14:section>
        <p14:section name="Section 2" id="{A56723C9-767E-4940-9334-FDA067BEF4E0}">
          <p14:sldIdLst>
            <p14:sldId id="267"/>
          </p14:sldIdLst>
        </p14:section>
        <p14:section name="Section 3" id="{317D7FC1-085B-4053-8D99-07C303C7D60E}">
          <p14:sldIdLst>
            <p14:sldId id="268"/>
          </p14:sldIdLst>
        </p14:section>
        <p14:section name="Section 4" id="{08E85027-0722-47EA-A916-F1CB1976CEA8}">
          <p14:sldIdLst>
            <p14:sldId id="269"/>
          </p14:sldIdLst>
        </p14:section>
        <p14:section name="Section 5" id="{6A521CE2-DF28-4439-9DC2-45195DF9FA49}">
          <p14:sldIdLst>
            <p14:sldId id="270"/>
          </p14:sldIdLst>
        </p14:section>
        <p14:section name="Section 6" id="{A1976462-0CE7-4102-9791-4DC270AAFD85}">
          <p14:sldIdLst>
            <p14:sldId id="271"/>
          </p14:sldIdLst>
        </p14:section>
        <p14:section name="Section 7" id="{4F871366-7801-4C27-A0A3-A40FA095F177}">
          <p14:sldIdLst>
            <p14:sldId id="272"/>
          </p14:sldIdLst>
        </p14:section>
        <p14:section name="Section 8" id="{3C0C15E4-59F4-4A22-B8F7-70181628C406}">
          <p14:sldIdLst>
            <p14:sldId id="273"/>
          </p14:sldIdLst>
        </p14:section>
        <p14:section name="TEMP" id="{8AB463F8-D369-45F3-A97D-9A9CB1967ABB}">
          <p14:sldIdLst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5EE"/>
    <a:srgbClr val="404040"/>
    <a:srgbClr val="7F7F7F"/>
    <a:srgbClr val="ED7D31"/>
    <a:srgbClr val="D4D4D4"/>
    <a:srgbClr val="575C12"/>
    <a:srgbClr val="233F4B"/>
    <a:srgbClr val="496777"/>
    <a:srgbClr val="5E7378"/>
    <a:srgbClr val="879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1" autoAdjust="0"/>
    <p:restoredTop sz="86876" autoAdjust="0"/>
  </p:normalViewPr>
  <p:slideViewPr>
    <p:cSldViewPr snapToGrid="0">
      <p:cViewPr varScale="1">
        <p:scale>
          <a:sx n="100" d="100"/>
          <a:sy n="100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C0678-5E3E-47A0-94FC-891A76E3C94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38B3D-544B-4DAB-A620-5A7F448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8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TSU = Total Setup Time = </a:t>
            </a:r>
            <a:r>
              <a:rPr lang="en-US" dirty="0" err="1"/>
              <a:t>clk</a:t>
            </a:r>
            <a:r>
              <a:rPr lang="en-US" dirty="0"/>
              <a:t> period – WNS = 3.0ns – 0.984ns = 2.016</a:t>
            </a:r>
          </a:p>
          <a:p>
            <a:r>
              <a:rPr lang="en-US" dirty="0"/>
              <a:t>TH = Hold Time = WHS = 0.213 ns</a:t>
            </a:r>
          </a:p>
          <a:p>
            <a:r>
              <a:rPr lang="en-US" dirty="0"/>
              <a:t>TW = Pulse Width = 1.5 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8B3D-544B-4DAB-A620-5A7F44853D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1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A05B-973A-4394-6392-5F32DA5ED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F046C-9736-7658-BC20-9084A09F0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7AF06-37F9-84D1-C8F6-41E0765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B8078-E48A-F785-3B44-4B348D72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4902C-4E06-DC59-B526-6D483D9E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A31F-ADAF-1A28-FB70-8C7895AD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6F2EE-7B7A-B7E4-8D97-D0B66B483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A1155-8514-42E9-31EC-5743CE54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BA50-A0BF-10A1-B3FF-F6E9BEC5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EB2D4-F082-E547-4E3C-E8349202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3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7CD60-1325-6058-0F60-8E5D5ADC2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8AEBF-B661-FFDD-2690-9D26B513E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FD020-F91A-AA4B-CD16-B980ACD0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09CC9-56F2-4E91-34A6-2EAB578A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FB1D6-D173-33F4-71D3-6B1E4B5E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7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4917-CC73-453A-85C7-EEAAA0BA1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16172-AF35-4936-85D7-9E2052178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1159-F306-400E-BC07-4A476837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94A58-814F-4FC9-9850-9015B52D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42AAB-DAFA-45AE-A43A-F3F794E8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84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5C15-1A49-4D77-B218-A1D5EFC5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9B08-3BD2-4749-BD9B-F9F63423F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786C-4800-4F09-AA65-0140E867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68350-FBDB-4B51-ADEA-67AC8AE8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8E9E-EE5D-41F5-83C6-301359E7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92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C6CA-2610-483F-A2CF-69D86935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D65C1-10A4-474F-BB09-B65010144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6A2D9-300B-47EE-A13D-C701576C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60643-B288-4BB9-A653-369985F0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C687-54AF-4832-8B69-D3E13939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1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AB91-B3D2-4919-85BE-1574677A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6246-D659-4AA2-BCC6-E3BD76988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5E643-76A7-496C-9600-824895D5B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65C0-AC8B-426B-BD28-37F3A134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5190F-666F-4F4C-AA33-5E6EACFD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D7936-45BE-4B30-AB96-77753C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08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873B-C1E6-4C07-8318-2A070059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2F5E2-B35E-4EA9-AFCF-E9943A5FE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FDA44-3F2B-4DF7-8734-4B0C9D446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4BF1A-0A06-4DA8-9518-4E4D6A686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2B9FB-632F-4417-94DE-D81EDD6E5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2E36F-3897-447B-B2D6-0BD396A9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C5063-08FD-47DB-95B2-147BCC42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FD3CB9-EDC3-489D-AB01-789ED4F6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2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09B7-1CF7-4C20-B985-6AEDE1D6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23103-8FDF-4D27-BAD6-B47589B7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A8D13-302F-43EB-BFBF-927E2BDF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67AD4-6361-4BE2-ABFC-EDB7F224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4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056D4-4C22-43C3-B010-F9AC4871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BA456-6E34-41C0-B64B-A1FDC75A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0208C-0F38-422F-A25A-389730B6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2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AF3E-D1C8-46DA-A2AE-1E9FB641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7B4A-FE9B-435F-9313-A2D730E9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2F4EF-76D0-4CE8-A9F3-5A414731F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B8DD6-78CE-43BE-BB61-E06BF907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685C-5CCD-4B7D-8F53-3D2D255E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21E1F-21BA-4697-8A35-94180F34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2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D78E-967C-5EE5-B4CD-E99E7D17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650A2-FF92-F9D8-2D8B-A0D18B73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2B672-A433-D53D-88D3-92A649546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D2F2-0EA7-701F-79DE-A9A97668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7FE5D-85C7-00D2-1719-5E96C4C1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9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257D-E163-4DE4-8A23-69265A93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089B0-048E-4680-9499-5E4702BBF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2E372-9161-4505-999B-6241E02AE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40D97-FCF8-43A7-9022-EE6AFC5B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22BD0-10FA-449E-8639-09EE0345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0C16F-FDF5-4765-A395-4F27C798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01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7440-68E7-4431-A7DE-3F6020C2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6EDDD-3AA4-4DE0-88A5-55CCF2A83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9EDB3-9555-4D46-80C4-EE2F47D0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29A58-F159-4E85-8415-ABA8152D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B6DF1-CE97-4D17-A7FD-4815B23D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46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9E8F0-5609-46B6-8DDE-37FCAF85C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19C6A-1CB3-4801-8690-06F36BAF5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EBC5D-1CB0-4FAE-A1F2-E01F150B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FB6D9-52EE-43AA-B1D1-E003C71F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AA764-C135-4BC0-978B-7A36FE81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63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159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FF66-249A-4343-D310-A56FC16A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1B987-060A-2717-4370-3F28D95D6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E2243-3B4B-B7F0-28EE-81E3A142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1316-79C9-C1A3-B933-85D15538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4C9C-AED7-BA7D-EF4C-B87D2933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0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0DF4-F605-BCB7-E82E-E98ABFA6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33B1-55D2-B024-7CBD-06B70E5CA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FA64-263E-61CC-2B0A-5175F389A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EF7FC-BF05-E704-B3C9-B21D1B9D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CA960-BDD5-DA55-BB63-3D9FFD8E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CD206-63FC-3D5A-303B-53057D32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9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D180-7DC7-BE11-34EB-601C25DC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65BAB-C586-13CB-938F-3D5468D68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39FED-4F59-8D8E-EB33-385E85FC3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9989B-D736-4FE7-2B33-4BCEE69E1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181D1-AC74-E038-BDAE-D9B0E3517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D8DA4F-6859-5A3A-03FE-79E91784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B2DEE-F060-9BA8-8464-6779CB48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E4813-37B8-1297-159C-412E5CC7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3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F885-3844-2D2B-DF26-891E0A31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5479B-6F8F-08D1-A404-9BF243E8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DD0C-D6BF-A61E-E757-6955A2F9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5599D-06FB-8527-0FE2-1D0F1582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E1ED2-F7C7-6EFD-D41C-2D120246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B316-EAB8-12C8-E9DF-904EB051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5F529-FABC-CFF1-CAF9-586408E7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6524-BD43-0D34-A007-24A03A8C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C55B1-5127-211E-59B4-E06D0660E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1D25E-05EE-CE7E-F8C5-63C7C05B9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965F1-08B4-256D-EE6B-F381C47A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59235-BA3E-3D17-2D99-005EB569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658D6-BF26-6032-0A4D-B18F8CB0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E2D83-AEB4-D1A4-80F8-908434CD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0E3EA-0410-C233-C71B-1213AD624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6F511-8D8A-704A-73C4-B2DB90AAA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C0AD0-E55A-E348-EBE8-33F18D13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5274A-A2B8-4820-27D5-3442D541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2AD07-CB7A-D1FE-2A68-6951A5FA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5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51EDA-5250-F9C1-EB39-D717FD8F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D9468-AF42-3898-87D5-2DC2115B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81F5-0B47-070E-28D5-160F369E8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AD8FB-D253-45D3-E25A-EF38014E7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6A044-DA3B-C907-72CB-5157C4A30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3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048A9-48DC-435B-8CA5-886F6B4A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C5AC7-2A40-4D6F-8295-62F9C2047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4AB2-AE57-4B43-829A-BEA3B466F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505A1-56AA-4366-B736-B2ABBFD1B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0A5F6-CEA5-4E01-A0CC-5A3619CA9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4.xml"/><Relationship Id="rId18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3.xml"/><Relationship Id="rId17" Type="http://schemas.openxmlformats.org/officeDocument/2006/relationships/slide" Target="slide8.xml"/><Relationship Id="rId2" Type="http://schemas.openxmlformats.org/officeDocument/2006/relationships/image" Target="../media/image1.jpeg"/><Relationship Id="rId16" Type="http://schemas.openxmlformats.org/officeDocument/2006/relationships/slide" Target="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slide" Target="slide6.xml"/><Relationship Id="rId10" Type="http://schemas.openxmlformats.org/officeDocument/2006/relationships/image" Target="../media/image9.png"/><Relationship Id="rId19" Type="http://schemas.openxmlformats.org/officeDocument/2006/relationships/slide" Target="slide10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6.xml"/><Relationship Id="rId18" Type="http://schemas.openxmlformats.org/officeDocument/2006/relationships/image" Target="../media/image1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5.xml"/><Relationship Id="rId17" Type="http://schemas.openxmlformats.org/officeDocument/2006/relationships/slide" Target="slide10.xml"/><Relationship Id="rId2" Type="http://schemas.openxmlformats.org/officeDocument/2006/relationships/image" Target="../media/image3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slide" Target="slide4.xml"/><Relationship Id="rId5" Type="http://schemas.openxmlformats.org/officeDocument/2006/relationships/image" Target="../media/image6.png"/><Relationship Id="rId1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bg1">
                <a:lumMod val="83000"/>
              </a:schemeClr>
            </a:gs>
            <a:gs pos="100000">
              <a:schemeClr val="bg2">
                <a:lumMod val="9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A6DA48-ACA9-F653-2B56-C5DB71D19ACA}"/>
              </a:ext>
            </a:extLst>
          </p:cNvPr>
          <p:cNvSpPr txBox="1"/>
          <p:nvPr/>
        </p:nvSpPr>
        <p:spPr>
          <a:xfrm>
            <a:off x="4060992" y="-5581"/>
            <a:ext cx="8127960" cy="6848787"/>
          </a:xfrm>
          <a:custGeom>
            <a:avLst/>
            <a:gdLst>
              <a:gd name="connsiteX0" fmla="*/ 8127960 w 8127960"/>
              <a:gd name="connsiteY0" fmla="*/ 6296640 h 6848787"/>
              <a:gd name="connsiteX1" fmla="*/ 8127960 w 8127960"/>
              <a:gd name="connsiteY1" fmla="*/ 6848786 h 6848787"/>
              <a:gd name="connsiteX2" fmla="*/ 7699180 w 8127960"/>
              <a:gd name="connsiteY2" fmla="*/ 6848786 h 6848787"/>
              <a:gd name="connsiteX3" fmla="*/ 5718247 w 8127960"/>
              <a:gd name="connsiteY3" fmla="*/ 6069513 h 6848787"/>
              <a:gd name="connsiteX4" fmla="*/ 6394992 w 8127960"/>
              <a:gd name="connsiteY4" fmla="*/ 6290500 h 6848787"/>
              <a:gd name="connsiteX5" fmla="*/ 6749813 w 8127960"/>
              <a:gd name="connsiteY5" fmla="*/ 6793819 h 6848787"/>
              <a:gd name="connsiteX6" fmla="*/ 6764932 w 8127960"/>
              <a:gd name="connsiteY6" fmla="*/ 6848787 h 6848787"/>
              <a:gd name="connsiteX7" fmla="*/ 4627744 w 8127960"/>
              <a:gd name="connsiteY7" fmla="*/ 6848786 h 6848787"/>
              <a:gd name="connsiteX8" fmla="*/ 4916938 w 8127960"/>
              <a:gd name="connsiteY8" fmla="*/ 6476387 h 6848787"/>
              <a:gd name="connsiteX9" fmla="*/ 5718247 w 8127960"/>
              <a:gd name="connsiteY9" fmla="*/ 6069513 h 6848787"/>
              <a:gd name="connsiteX10" fmla="*/ 8127960 w 8127960"/>
              <a:gd name="connsiteY10" fmla="*/ 2508927 h 6848787"/>
              <a:gd name="connsiteX11" fmla="*/ 8127960 w 8127960"/>
              <a:gd name="connsiteY11" fmla="*/ 5943773 h 6848787"/>
              <a:gd name="connsiteX12" fmla="*/ 8022078 w 8127960"/>
              <a:gd name="connsiteY12" fmla="*/ 6080118 h 6848787"/>
              <a:gd name="connsiteX13" fmla="*/ 6544023 w 8127960"/>
              <a:gd name="connsiteY13" fmla="*/ 6266005 h 6848787"/>
              <a:gd name="connsiteX14" fmla="*/ 6544025 w 8127960"/>
              <a:gd name="connsiteY14" fmla="*/ 6266004 h 6848787"/>
              <a:gd name="connsiteX15" fmla="*/ 6358137 w 8127960"/>
              <a:gd name="connsiteY15" fmla="*/ 4787951 h 6848787"/>
              <a:gd name="connsiteX16" fmla="*/ 802139 w 8127960"/>
              <a:gd name="connsiteY16" fmla="*/ 1977701 h 6848787"/>
              <a:gd name="connsiteX17" fmla="*/ 1072696 w 8127960"/>
              <a:gd name="connsiteY17" fmla="*/ 2080725 h 6848787"/>
              <a:gd name="connsiteX18" fmla="*/ 1160086 w 8127960"/>
              <a:gd name="connsiteY18" fmla="*/ 2775593 h 6848787"/>
              <a:gd name="connsiteX19" fmla="*/ 886367 w 8127960"/>
              <a:gd name="connsiteY19" fmla="*/ 3128064 h 6848787"/>
              <a:gd name="connsiteX20" fmla="*/ 191499 w 8127960"/>
              <a:gd name="connsiteY20" fmla="*/ 3215453 h 6848787"/>
              <a:gd name="connsiteX21" fmla="*/ 191501 w 8127960"/>
              <a:gd name="connsiteY21" fmla="*/ 3215453 h 6848787"/>
              <a:gd name="connsiteX22" fmla="*/ 104110 w 8127960"/>
              <a:gd name="connsiteY22" fmla="*/ 2520586 h 6848787"/>
              <a:gd name="connsiteX23" fmla="*/ 377829 w 8127960"/>
              <a:gd name="connsiteY23" fmla="*/ 2168114 h 6848787"/>
              <a:gd name="connsiteX24" fmla="*/ 802139 w 8127960"/>
              <a:gd name="connsiteY24" fmla="*/ 1977701 h 6848787"/>
              <a:gd name="connsiteX25" fmla="*/ 6369233 w 8127960"/>
              <a:gd name="connsiteY25" fmla="*/ 0 h 6848787"/>
              <a:gd name="connsiteX26" fmla="*/ 8127960 w 8127960"/>
              <a:gd name="connsiteY26" fmla="*/ 0 h 6848787"/>
              <a:gd name="connsiteX27" fmla="*/ 8127960 w 8127960"/>
              <a:gd name="connsiteY27" fmla="*/ 2347451 h 6848787"/>
              <a:gd name="connsiteX28" fmla="*/ 5879892 w 8127960"/>
              <a:gd name="connsiteY28" fmla="*/ 5242316 h 6848787"/>
              <a:gd name="connsiteX29" fmla="*/ 3895214 w 8127960"/>
              <a:gd name="connsiteY29" fmla="*/ 5491918 h 6848787"/>
              <a:gd name="connsiteX30" fmla="*/ 3895216 w 8127960"/>
              <a:gd name="connsiteY30" fmla="*/ 5491919 h 6848787"/>
              <a:gd name="connsiteX31" fmla="*/ 3645613 w 8127960"/>
              <a:gd name="connsiteY31" fmla="*/ 3507240 h 6848787"/>
              <a:gd name="connsiteX32" fmla="*/ 3601021 w 8127960"/>
              <a:gd name="connsiteY32" fmla="*/ 0 h 6848787"/>
              <a:gd name="connsiteX33" fmla="*/ 6268419 w 8127960"/>
              <a:gd name="connsiteY33" fmla="*/ 0 h 6848787"/>
              <a:gd name="connsiteX34" fmla="*/ 3846149 w 8127960"/>
              <a:gd name="connsiteY34" fmla="*/ 3119189 h 6848787"/>
              <a:gd name="connsiteX35" fmla="*/ 2456497 w 8127960"/>
              <a:gd name="connsiteY35" fmla="*/ 3366840 h 6848787"/>
              <a:gd name="connsiteX36" fmla="*/ 2368097 w 8127960"/>
              <a:gd name="connsiteY36" fmla="*/ 3305077 h 6848787"/>
              <a:gd name="connsiteX37" fmla="*/ 2286369 w 8127960"/>
              <a:gd name="connsiteY37" fmla="*/ 3234723 h 6848787"/>
              <a:gd name="connsiteX38" fmla="*/ 2182210 w 8127960"/>
              <a:gd name="connsiteY38" fmla="*/ 1827023 h 6848787"/>
              <a:gd name="connsiteX39" fmla="*/ 2121911 w 8127960"/>
              <a:gd name="connsiteY39" fmla="*/ 0 h 6848787"/>
              <a:gd name="connsiteX40" fmla="*/ 3375918 w 8127960"/>
              <a:gd name="connsiteY40" fmla="*/ 0 h 6848787"/>
              <a:gd name="connsiteX41" fmla="*/ 1881862 w 8127960"/>
              <a:gd name="connsiteY41" fmla="*/ 1923916 h 6848787"/>
              <a:gd name="connsiteX42" fmla="*/ 1186995 w 8127960"/>
              <a:gd name="connsiteY42" fmla="*/ 2011306 h 6848787"/>
              <a:gd name="connsiteX43" fmla="*/ 1186996 w 8127960"/>
              <a:gd name="connsiteY43" fmla="*/ 2011305 h 6848787"/>
              <a:gd name="connsiteX44" fmla="*/ 1099605 w 8127960"/>
              <a:gd name="connsiteY44" fmla="*/ 1316438 h 684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127960" h="6848787">
                <a:moveTo>
                  <a:pt x="8127960" y="6296640"/>
                </a:moveTo>
                <a:lnTo>
                  <a:pt x="8127960" y="6848786"/>
                </a:lnTo>
                <a:lnTo>
                  <a:pt x="7699180" y="6848786"/>
                </a:lnTo>
                <a:close/>
                <a:moveTo>
                  <a:pt x="5718247" y="6069513"/>
                </a:moveTo>
                <a:cubicBezTo>
                  <a:pt x="5954229" y="6062508"/>
                  <a:pt x="6193967" y="6134391"/>
                  <a:pt x="6394992" y="6290500"/>
                </a:cubicBezTo>
                <a:cubicBezTo>
                  <a:pt x="6567298" y="6424308"/>
                  <a:pt x="6686694" y="6600996"/>
                  <a:pt x="6749813" y="6793819"/>
                </a:cubicBezTo>
                <a:lnTo>
                  <a:pt x="6764932" y="6848787"/>
                </a:lnTo>
                <a:lnTo>
                  <a:pt x="4627744" y="6848786"/>
                </a:lnTo>
                <a:lnTo>
                  <a:pt x="4916938" y="6476387"/>
                </a:lnTo>
                <a:cubicBezTo>
                  <a:pt x="5117650" y="6217927"/>
                  <a:pt x="5414843" y="6078518"/>
                  <a:pt x="5718247" y="6069513"/>
                </a:cubicBezTo>
                <a:close/>
                <a:moveTo>
                  <a:pt x="8127960" y="2508927"/>
                </a:moveTo>
                <a:lnTo>
                  <a:pt x="8127960" y="5943773"/>
                </a:lnTo>
                <a:lnTo>
                  <a:pt x="8022078" y="6080118"/>
                </a:lnTo>
                <a:cubicBezTo>
                  <a:pt x="7665256" y="6539603"/>
                  <a:pt x="7003509" y="6622827"/>
                  <a:pt x="6544023" y="6266005"/>
                </a:cubicBezTo>
                <a:lnTo>
                  <a:pt x="6544025" y="6266004"/>
                </a:lnTo>
                <a:cubicBezTo>
                  <a:pt x="6084540" y="5909182"/>
                  <a:pt x="6001316" y="5247436"/>
                  <a:pt x="6358137" y="4787951"/>
                </a:cubicBezTo>
                <a:close/>
                <a:moveTo>
                  <a:pt x="802139" y="1977701"/>
                </a:moveTo>
                <a:cubicBezTo>
                  <a:pt x="897315" y="1984004"/>
                  <a:pt x="991691" y="2017818"/>
                  <a:pt x="1072696" y="2080725"/>
                </a:cubicBezTo>
                <a:cubicBezTo>
                  <a:pt x="1288712" y="2248475"/>
                  <a:pt x="1327837" y="2559579"/>
                  <a:pt x="1160086" y="2775593"/>
                </a:cubicBezTo>
                <a:cubicBezTo>
                  <a:pt x="1068847" y="2893083"/>
                  <a:pt x="977607" y="3010573"/>
                  <a:pt x="886367" y="3128064"/>
                </a:cubicBezTo>
                <a:cubicBezTo>
                  <a:pt x="718616" y="3344077"/>
                  <a:pt x="407513" y="3383203"/>
                  <a:pt x="191499" y="3215453"/>
                </a:cubicBezTo>
                <a:lnTo>
                  <a:pt x="191501" y="3215453"/>
                </a:lnTo>
                <a:cubicBezTo>
                  <a:pt x="-24514" y="3047702"/>
                  <a:pt x="-63640" y="2736600"/>
                  <a:pt x="104110" y="2520586"/>
                </a:cubicBezTo>
                <a:lnTo>
                  <a:pt x="377829" y="2168114"/>
                </a:lnTo>
                <a:cubicBezTo>
                  <a:pt x="482673" y="2033106"/>
                  <a:pt x="643514" y="1967194"/>
                  <a:pt x="802139" y="1977701"/>
                </a:cubicBezTo>
                <a:close/>
                <a:moveTo>
                  <a:pt x="6369233" y="0"/>
                </a:moveTo>
                <a:lnTo>
                  <a:pt x="8127960" y="0"/>
                </a:lnTo>
                <a:lnTo>
                  <a:pt x="8127960" y="2347451"/>
                </a:lnTo>
                <a:lnTo>
                  <a:pt x="5879892" y="5242316"/>
                </a:lnTo>
                <a:cubicBezTo>
                  <a:pt x="5400764" y="5859295"/>
                  <a:pt x="4512193" y="5971046"/>
                  <a:pt x="3895214" y="5491918"/>
                </a:cubicBezTo>
                <a:lnTo>
                  <a:pt x="3895216" y="5491919"/>
                </a:lnTo>
                <a:cubicBezTo>
                  <a:pt x="3278237" y="5012791"/>
                  <a:pt x="3166486" y="4124220"/>
                  <a:pt x="3645613" y="3507240"/>
                </a:cubicBezTo>
                <a:close/>
                <a:moveTo>
                  <a:pt x="3601021" y="0"/>
                </a:moveTo>
                <a:lnTo>
                  <a:pt x="6268419" y="0"/>
                </a:lnTo>
                <a:lnTo>
                  <a:pt x="3846149" y="3119189"/>
                </a:lnTo>
                <a:cubicBezTo>
                  <a:pt x="3511628" y="3549956"/>
                  <a:pt x="2909108" y="3650025"/>
                  <a:pt x="2456497" y="3366840"/>
                </a:cubicBezTo>
                <a:lnTo>
                  <a:pt x="2368097" y="3305077"/>
                </a:lnTo>
                <a:lnTo>
                  <a:pt x="2286369" y="3234723"/>
                </a:lnTo>
                <a:cubicBezTo>
                  <a:pt x="1899928" y="2866326"/>
                  <a:pt x="1847690" y="2257790"/>
                  <a:pt x="2182210" y="1827023"/>
                </a:cubicBezTo>
                <a:close/>
                <a:moveTo>
                  <a:pt x="2121911" y="0"/>
                </a:moveTo>
                <a:lnTo>
                  <a:pt x="3375918" y="0"/>
                </a:lnTo>
                <a:lnTo>
                  <a:pt x="1881862" y="1923916"/>
                </a:lnTo>
                <a:cubicBezTo>
                  <a:pt x="1714112" y="2139930"/>
                  <a:pt x="1403007" y="2179056"/>
                  <a:pt x="1186995" y="2011306"/>
                </a:cubicBezTo>
                <a:lnTo>
                  <a:pt x="1186996" y="2011305"/>
                </a:lnTo>
                <a:cubicBezTo>
                  <a:pt x="970981" y="1843555"/>
                  <a:pt x="931856" y="1532453"/>
                  <a:pt x="1099605" y="1316438"/>
                </a:cubicBezTo>
                <a:close/>
              </a:path>
            </a:pathLst>
          </a:custGeom>
          <a:blipFill dpi="0" rotWithShape="1">
            <a:blip r:embed="rId2"/>
            <a:srcRect/>
            <a:tile tx="488950" ty="-317500" sx="100000" sy="100000" flip="none" algn="b"/>
          </a:blipFill>
          <a:effectLst>
            <a:innerShdw blurRad="1397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2FD784-EC42-180C-2D48-63B6BD1099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40" y="722037"/>
            <a:ext cx="1345589" cy="134558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E65D6D-67AA-47D1-A9D8-8CD962FCD327}"/>
              </a:ext>
            </a:extLst>
          </p:cNvPr>
          <p:cNvSpPr txBox="1"/>
          <p:nvPr/>
        </p:nvSpPr>
        <p:spPr>
          <a:xfrm>
            <a:off x="391629" y="2606479"/>
            <a:ext cx="399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INTELLERA: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D243C-74DC-8316-77E6-509496AA96CC}"/>
              </a:ext>
            </a:extLst>
          </p:cNvPr>
          <p:cNvSpPr txBox="1"/>
          <p:nvPr/>
        </p:nvSpPr>
        <p:spPr>
          <a:xfrm>
            <a:off x="391629" y="3452270"/>
            <a:ext cx="56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</a:rPr>
              <a:t>A HARDWARE BASED ACCELERATED RISC V MATRIX MAC PROCESSOR ON FPGA</a:t>
            </a:r>
          </a:p>
        </p:txBody>
      </p:sp>
      <p:sp>
        <p:nvSpPr>
          <p:cNvPr id="28" name="CustomShape 5">
            <a:extLst>
              <a:ext uri="{FF2B5EF4-FFF2-40B4-BE49-F238E27FC236}">
                <a16:creationId xmlns:a16="http://schemas.microsoft.com/office/drawing/2014/main" id="{E72E3F66-8715-2410-31F7-489124C931DE}"/>
              </a:ext>
            </a:extLst>
          </p:cNvPr>
          <p:cNvSpPr/>
          <p:nvPr/>
        </p:nvSpPr>
        <p:spPr>
          <a:xfrm>
            <a:off x="2663824" y="6156039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defTabSz="804672">
              <a:spcAft>
                <a:spcPts val="600"/>
              </a:spcAft>
            </a:pP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Faculty of Computer Sciences and Engineering</a:t>
            </a:r>
            <a:b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</a:b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Ghulam Ishaq Khan Institute of Engineering Sciences and Technology, Pakistan</a:t>
            </a:r>
            <a:endParaRPr lang="en-US" sz="1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venir Next LT Pro Demi" panose="020B07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82805D-A113-0109-F8D5-A76D6CFB261B}"/>
              </a:ext>
            </a:extLst>
          </p:cNvPr>
          <p:cNvSpPr txBox="1"/>
          <p:nvPr/>
        </p:nvSpPr>
        <p:spPr>
          <a:xfrm>
            <a:off x="464199" y="4403668"/>
            <a:ext cx="286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TEAM MEMBERS: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SAAD KHAN (Team Lead)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MAHNOOR MALEEKA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SYED ZAEEM SHAKIR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9E1D14-8945-52EB-8FDB-DFE17FFFBB9D}"/>
              </a:ext>
            </a:extLst>
          </p:cNvPr>
          <p:cNvSpPr txBox="1"/>
          <p:nvPr/>
        </p:nvSpPr>
        <p:spPr>
          <a:xfrm>
            <a:off x="3512199" y="4403667"/>
            <a:ext cx="3827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ADVISOR’S</a:t>
            </a:r>
            <a:r>
              <a:rPr lang="en-US" b="1" dirty="0">
                <a:solidFill>
                  <a:srgbClr val="55788C"/>
                </a:solidFill>
                <a:latin typeface="Avenir Next LT Pro Demi" panose="020B0704020202020204" pitchFamily="34" charset="0"/>
              </a:rPr>
              <a:t>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FAHAD  BIN MUSLIM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WAQAR AHMAD           (CO)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MUHAMMDA TAJ          (CO)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3" name="Summary Zoom 12">
                <a:extLst>
                  <a:ext uri="{FF2B5EF4-FFF2-40B4-BE49-F238E27FC236}">
                    <a16:creationId xmlns:a16="http://schemas.microsoft.com/office/drawing/2014/main" id="{2DE87948-A4A1-0B1B-131A-619491D647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1837293"/>
                  </p:ext>
                </p:extLst>
              </p:nvPr>
            </p:nvGraphicFramePr>
            <p:xfrm>
              <a:off x="786137" y="9082295"/>
              <a:ext cx="6800849" cy="3980844"/>
            </p:xfrm>
            <a:graphic>
              <a:graphicData uri="http://schemas.microsoft.com/office/powerpoint/2016/summaryzoom">
                <psuz:summaryZm>
                  <psuz:summaryZmObj sectionId="{4FDFB2E1-98D2-4FAC-B779-0EA70F304AF6}" scaleFactorY="98350">
                    <psuz:zmPr id="{4EB3CE65-AE9F-4266-8E68-088A1B2CDE8D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01919"/>
                          <a:ext cx="2040254" cy="11287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56723C9-767E-4940-9334-FDA067BEF4E0}" scaleFactorY="99556">
                    <psuz:zmPr id="{14AB01F1-BCEE-4858-BA1F-8D358E9F6B43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94998"/>
                          <a:ext cx="2040254" cy="11425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7D7FC1-085B-4053-8D99-07C303C7D60E}" scaleFactorY="98279">
                    <psuz:zmPr id="{B1B659A4-9D11-4FFE-B1B2-CC7557426A31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202326"/>
                          <a:ext cx="2040254" cy="11278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8E85027-0722-47EA-A916-F1CB1976CEA8}" scaleFactorY="98905">
                    <psuz:zmPr id="{9AD29FD9-A471-496C-A05E-4BCA205B0D3E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1422885"/>
                          <a:ext cx="2040254" cy="11350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A521CE2-DF28-4439-9DC2-45195DF9FA49}" scaleFactorY="97430">
                    <psuz:zmPr id="{466BACC2-B8AC-49A0-B119-97723C817F6F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431349"/>
                          <a:ext cx="2040254" cy="11181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976462-0CE7-4102-9791-4DC270AAFD85}" scaleFactorY="98179">
                    <psuz:zmPr id="{64859602-4081-4C0D-BD33-5F0F136EF6F8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1427051"/>
                          <a:ext cx="2040254" cy="11267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F871366-7801-4C27-A0A3-A40FA095F177}" scaleFactorY="96683">
                    <psuz:zmPr id="{7E0BA558-4394-428F-B282-8D309FD6EBC7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659786"/>
                          <a:ext cx="2040254" cy="11095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C0C15E4-59F4-4A22-B8F7-70181628C406}" scaleFactorY="97259">
                    <psuz:zmPr id="{7A57D288-E2CE-4725-AA9D-C261EAFE2AF4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2656481"/>
                          <a:ext cx="2040254" cy="111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3" name="Summary Zoom 12">
                <a:extLst>
                  <a:ext uri="{FF2B5EF4-FFF2-40B4-BE49-F238E27FC236}">
                    <a16:creationId xmlns:a16="http://schemas.microsoft.com/office/drawing/2014/main" id="{2DE87948-A4A1-0B1B-131A-619491D6473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86137" y="9082295"/>
                <a:ext cx="6800849" cy="3980844"/>
                <a:chOff x="786137" y="9082295"/>
                <a:chExt cx="6800849" cy="3980844"/>
              </a:xfrm>
            </p:grpSpPr>
            <p:pic>
              <p:nvPicPr>
                <p:cNvPr id="2" name="Picture 2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9284214"/>
                  <a:ext cx="2040254" cy="11287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9277293"/>
                  <a:ext cx="2040254" cy="114254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9284621"/>
                  <a:ext cx="2040254" cy="11278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10505180"/>
                  <a:ext cx="2040254" cy="113507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10513644"/>
                  <a:ext cx="2040254" cy="11181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10509346"/>
                  <a:ext cx="2040254" cy="112674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11742081"/>
                  <a:ext cx="2040254" cy="11095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11738776"/>
                  <a:ext cx="2040254" cy="11161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8EE083B-CB1A-B6D4-AC0B-6F3FA90164FC}"/>
              </a:ext>
            </a:extLst>
          </p:cNvPr>
          <p:cNvSpPr txBox="1"/>
          <p:nvPr/>
        </p:nvSpPr>
        <p:spPr>
          <a:xfrm>
            <a:off x="786137" y="7600825"/>
            <a:ext cx="491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REQUIREMENTS &amp; PROPOSED DESIGN:</a:t>
            </a:r>
          </a:p>
        </p:txBody>
      </p:sp>
    </p:spTree>
    <p:extLst>
      <p:ext uri="{BB962C8B-B14F-4D97-AF65-F5344CB8AC3E}">
        <p14:creationId xmlns:p14="http://schemas.microsoft.com/office/powerpoint/2010/main" val="387379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E05E9-F8F3-95B7-AAD5-2E1BBE29E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3" r="4" b="1938"/>
          <a:stretch/>
        </p:blipFill>
        <p:spPr>
          <a:xfrm>
            <a:off x="6152668" y="71721"/>
            <a:ext cx="2970465" cy="3383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373709-7525-6F71-5562-51332DEDD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" r="2" b="19536"/>
          <a:stretch/>
        </p:blipFill>
        <p:spPr>
          <a:xfrm>
            <a:off x="82020" y="3460192"/>
            <a:ext cx="2970465" cy="3338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F8507-DDDE-8EB1-36B1-A97278F32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6" r="4" b="7810"/>
          <a:stretch/>
        </p:blipFill>
        <p:spPr>
          <a:xfrm>
            <a:off x="3124349" y="59353"/>
            <a:ext cx="2971800" cy="3383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CE6D7-0AA7-82FE-2AAE-B2212E7630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3" r="3" b="7967"/>
          <a:stretch/>
        </p:blipFill>
        <p:spPr>
          <a:xfrm>
            <a:off x="80685" y="53800"/>
            <a:ext cx="2971800" cy="3383268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EECD7C-ACB3-8376-0158-ED8FFB944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" r="-4" b="2547"/>
          <a:stretch/>
        </p:blipFill>
        <p:spPr>
          <a:xfrm>
            <a:off x="9158780" y="71720"/>
            <a:ext cx="2970465" cy="33832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E4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8D3E6-F86B-3E7B-35B2-8231B6E801F4}"/>
              </a:ext>
            </a:extLst>
          </p:cNvPr>
          <p:cNvSpPr txBox="1"/>
          <p:nvPr/>
        </p:nvSpPr>
        <p:spPr>
          <a:xfrm>
            <a:off x="6491653" y="3799272"/>
            <a:ext cx="5193748" cy="637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Avenir Next LT Pro" panose="020B0504020202020204" pitchFamily="34" charset="0"/>
                <a:ea typeface="+mj-ea"/>
                <a:cs typeface="+mj-cs"/>
              </a:rPr>
              <a:t>FPGA IMPLEMENTATION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EFB903-CBA9-4B47-453E-4D25D8CD76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84" r="-3" b="-3"/>
          <a:stretch/>
        </p:blipFill>
        <p:spPr>
          <a:xfrm>
            <a:off x="3134648" y="3460192"/>
            <a:ext cx="2970466" cy="3338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64F1E-AD2C-6E37-EA86-26B8C90A36E6}"/>
              </a:ext>
            </a:extLst>
          </p:cNvPr>
          <p:cNvSpPr txBox="1"/>
          <p:nvPr/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venir Next LT Pro" panose="020B0504020202020204" pitchFamily="34" charset="0"/>
              </a:rPr>
              <a:t>BEHAVORIAL SIMULATION</a:t>
            </a:r>
          </a:p>
        </p:txBody>
      </p:sp>
    </p:spTree>
    <p:extLst>
      <p:ext uri="{BB962C8B-B14F-4D97-AF65-F5344CB8AC3E}">
        <p14:creationId xmlns:p14="http://schemas.microsoft.com/office/powerpoint/2010/main" val="404274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07F6E9-390F-5EF7-B942-9BEFFD7A7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052037"/>
              </p:ext>
            </p:extLst>
          </p:nvPr>
        </p:nvGraphicFramePr>
        <p:xfrm>
          <a:off x="392361" y="1429917"/>
          <a:ext cx="7014972" cy="346443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75744">
                  <a:extLst>
                    <a:ext uri="{9D8B030D-6E8A-4147-A177-3AD203B41FA5}">
                      <a16:colId xmlns:a16="http://schemas.microsoft.com/office/drawing/2014/main" val="919652098"/>
                    </a:ext>
                  </a:extLst>
                </a:gridCol>
                <a:gridCol w="1813076">
                  <a:extLst>
                    <a:ext uri="{9D8B030D-6E8A-4147-A177-3AD203B41FA5}">
                      <a16:colId xmlns:a16="http://schemas.microsoft.com/office/drawing/2014/main" val="3346896855"/>
                    </a:ext>
                  </a:extLst>
                </a:gridCol>
                <a:gridCol w="1813076">
                  <a:extLst>
                    <a:ext uri="{9D8B030D-6E8A-4147-A177-3AD203B41FA5}">
                      <a16:colId xmlns:a16="http://schemas.microsoft.com/office/drawing/2014/main" val="3991789268"/>
                    </a:ext>
                  </a:extLst>
                </a:gridCol>
                <a:gridCol w="1813076">
                  <a:extLst>
                    <a:ext uri="{9D8B030D-6E8A-4147-A177-3AD203B41FA5}">
                      <a16:colId xmlns:a16="http://schemas.microsoft.com/office/drawing/2014/main" val="877414812"/>
                    </a:ext>
                  </a:extLst>
                </a:gridCol>
              </a:tblGrid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Parameters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Single Cycle Processor 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5 stage Pipelining with Hazard Unit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Processor with Matric MAC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17635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Lookup Tables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283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6,340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907048"/>
                  </a:ext>
                </a:extLst>
              </a:tr>
              <a:tr h="6019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Flip Flops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223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688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6299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Frequency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333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333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333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632990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Power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0.165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0.185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0.637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7618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13FF2-B11F-2E82-E62E-7BE8C149C625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FPGA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4222F-C831-1E33-0ED0-FE4FCFA3FFD1}"/>
                  </a:ext>
                </a:extLst>
              </p:cNvPr>
              <p:cNvSpPr txBox="1"/>
              <p:nvPr/>
            </p:nvSpPr>
            <p:spPr>
              <a:xfrm>
                <a:off x="7958076" y="3250677"/>
                <a:ext cx="3686457" cy="1642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𝐿𝑎𝑡𝑒𝑛𝑐𝑦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𝐶𝐿𝐾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𝐹𝑟𝑒𝑞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3.729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∗333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𝑻𝒉𝒓𝒐𝒖𝒈𝒉𝒑𝒖𝒕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𝑴𝑶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4222F-C831-1E33-0ED0-FE4FCFA3F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76" y="3250677"/>
                <a:ext cx="3686457" cy="1642181"/>
              </a:xfrm>
              <a:prstGeom prst="rect">
                <a:avLst/>
              </a:prstGeom>
              <a:blipFill>
                <a:blip r:embed="rId3"/>
                <a:stretch>
                  <a:fillRect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9D465-ADF9-9C77-9D80-845EEAFAE701}"/>
                  </a:ext>
                </a:extLst>
              </p:cNvPr>
              <p:cNvSpPr txBox="1"/>
              <p:nvPr/>
            </p:nvSpPr>
            <p:spPr>
              <a:xfrm>
                <a:off x="7931627" y="1429917"/>
                <a:ext cx="353160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𝑇𝑊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Latency = 2.016 ns + 0.213ns + 1.50ns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Latency = 3.729 ns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9D465-ADF9-9C77-9D80-845EEAFA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27" y="1429917"/>
                <a:ext cx="3531608" cy="1107996"/>
              </a:xfrm>
              <a:prstGeom prst="rect">
                <a:avLst/>
              </a:prstGeom>
              <a:blipFill>
                <a:blip r:embed="rId4"/>
                <a:stretch>
                  <a:fillRect l="-3627" r="-3800" b="-1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6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D13FF2-B11F-2E82-E62E-7BE8C149C625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PROJECT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CA93A-C7AC-7C1F-0050-C697FDDB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3" y="1910558"/>
            <a:ext cx="6798767" cy="1978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CC41B-B704-361F-A89F-8EED5B24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1" y="667486"/>
            <a:ext cx="4164736" cy="6019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5269E-1090-7CFD-454E-232B271837A1}"/>
              </a:ext>
            </a:extLst>
          </p:cNvPr>
          <p:cNvSpPr txBox="1"/>
          <p:nvPr/>
        </p:nvSpPr>
        <p:spPr>
          <a:xfrm>
            <a:off x="384048" y="1071621"/>
            <a:ext cx="2143999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JIRA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B3E24-6B96-0A04-568A-C59F9848B7DF}"/>
              </a:ext>
            </a:extLst>
          </p:cNvPr>
          <p:cNvSpPr txBox="1"/>
          <p:nvPr/>
        </p:nvSpPr>
        <p:spPr>
          <a:xfrm>
            <a:off x="5428463" y="5168691"/>
            <a:ext cx="2368118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5860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D13FF2-B11F-2E82-E62E-7BE8C149C625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DEMONSTRATION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53737-8956-301E-0696-2EBEE102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74" y="838937"/>
            <a:ext cx="428045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0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3EDECBB0-91DC-D694-2BB9-B41C6756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3354654"/>
                  </p:ext>
                </p:extLst>
              </p:nvPr>
            </p:nvGraphicFramePr>
            <p:xfrm>
              <a:off x="786137" y="2395745"/>
              <a:ext cx="6800849" cy="3980844"/>
            </p:xfrm>
            <a:graphic>
              <a:graphicData uri="http://schemas.microsoft.com/office/powerpoint/2016/summaryzoom">
                <psuz:summaryZm>
                  <psuz:summaryZmObj sectionId="{4FDFB2E1-98D2-4FAC-B779-0EA70F304AF6}" scaleFactorY="98350">
                    <psuz:zmPr id="{4EB3CE65-AE9F-4266-8E68-088A1B2CDE8D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01919"/>
                          <a:ext cx="2040254" cy="11287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56723C9-767E-4940-9334-FDA067BEF4E0}" scaleFactorY="99556">
                    <psuz:zmPr id="{14AB01F1-BCEE-4858-BA1F-8D358E9F6B43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94998"/>
                          <a:ext cx="2040254" cy="11425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7D7FC1-085B-4053-8D99-07C303C7D60E}" scaleFactorY="98279">
                    <psuz:zmPr id="{B1B659A4-9D11-4FFE-B1B2-CC7557426A31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202326"/>
                          <a:ext cx="2040254" cy="11278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8E85027-0722-47EA-A916-F1CB1976CEA8}" scaleFactorY="98905">
                    <psuz:zmPr id="{9AD29FD9-A471-496C-A05E-4BCA205B0D3E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1422885"/>
                          <a:ext cx="2040254" cy="11350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A521CE2-DF28-4439-9DC2-45195DF9FA49}" scaleFactorY="97430">
                    <psuz:zmPr id="{466BACC2-B8AC-49A0-B119-97723C817F6F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431349"/>
                          <a:ext cx="2040254" cy="11181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976462-0CE7-4102-9791-4DC270AAFD85}" scaleFactorY="98179">
                    <psuz:zmPr id="{64859602-4081-4C0D-BD33-5F0F136EF6F8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1427051"/>
                          <a:ext cx="2040254" cy="11267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F871366-7801-4C27-A0A3-A40FA095F177}" scaleFactorY="96683">
                    <psuz:zmPr id="{7E0BA558-4394-428F-B282-8D309FD6EBC7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659786"/>
                          <a:ext cx="2040254" cy="11095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C0C15E4-59F4-4A22-B8F7-70181628C406}" scaleFactorY="97259">
                    <psuz:zmPr id="{7A57D288-E2CE-4725-AA9D-C261EAFE2AF4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2656481"/>
                          <a:ext cx="2040254" cy="111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3EDECBB0-91DC-D694-2BB9-B41C6756EDF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86137" y="2395745"/>
                <a:ext cx="6800849" cy="3980844"/>
                <a:chOff x="786137" y="2395745"/>
                <a:chExt cx="6800849" cy="3980844"/>
              </a:xfrm>
            </p:grpSpPr>
            <p:pic>
              <p:nvPicPr>
                <p:cNvPr id="2" name="Picture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2597664"/>
                  <a:ext cx="2040254" cy="11287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2590743"/>
                  <a:ext cx="2040254" cy="114254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2598071"/>
                  <a:ext cx="2040254" cy="11278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3818630"/>
                  <a:ext cx="2040254" cy="113507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3827094"/>
                  <a:ext cx="2040254" cy="11181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3822796"/>
                  <a:ext cx="2040254" cy="112674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5055531"/>
                  <a:ext cx="2040254" cy="11095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5052226"/>
                  <a:ext cx="2040254" cy="11161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A72F067-0AD7-D15F-6519-23BEBF879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BC6D2-CE57-7758-B5FD-A6474CE134BC}"/>
              </a:ext>
            </a:extLst>
          </p:cNvPr>
          <p:cNvSpPr txBox="1"/>
          <p:nvPr/>
        </p:nvSpPr>
        <p:spPr>
          <a:xfrm>
            <a:off x="6489290" y="-5581"/>
            <a:ext cx="5699662" cy="4802653"/>
          </a:xfrm>
          <a:custGeom>
            <a:avLst/>
            <a:gdLst>
              <a:gd name="connsiteX0" fmla="*/ 8127960 w 8127960"/>
              <a:gd name="connsiteY0" fmla="*/ 6296640 h 6848787"/>
              <a:gd name="connsiteX1" fmla="*/ 8127960 w 8127960"/>
              <a:gd name="connsiteY1" fmla="*/ 6848786 h 6848787"/>
              <a:gd name="connsiteX2" fmla="*/ 7699180 w 8127960"/>
              <a:gd name="connsiteY2" fmla="*/ 6848786 h 6848787"/>
              <a:gd name="connsiteX3" fmla="*/ 5718247 w 8127960"/>
              <a:gd name="connsiteY3" fmla="*/ 6069513 h 6848787"/>
              <a:gd name="connsiteX4" fmla="*/ 6394992 w 8127960"/>
              <a:gd name="connsiteY4" fmla="*/ 6290500 h 6848787"/>
              <a:gd name="connsiteX5" fmla="*/ 6749813 w 8127960"/>
              <a:gd name="connsiteY5" fmla="*/ 6793819 h 6848787"/>
              <a:gd name="connsiteX6" fmla="*/ 6764932 w 8127960"/>
              <a:gd name="connsiteY6" fmla="*/ 6848787 h 6848787"/>
              <a:gd name="connsiteX7" fmla="*/ 4627744 w 8127960"/>
              <a:gd name="connsiteY7" fmla="*/ 6848786 h 6848787"/>
              <a:gd name="connsiteX8" fmla="*/ 4916938 w 8127960"/>
              <a:gd name="connsiteY8" fmla="*/ 6476387 h 6848787"/>
              <a:gd name="connsiteX9" fmla="*/ 5718247 w 8127960"/>
              <a:gd name="connsiteY9" fmla="*/ 6069513 h 6848787"/>
              <a:gd name="connsiteX10" fmla="*/ 8127960 w 8127960"/>
              <a:gd name="connsiteY10" fmla="*/ 2508927 h 6848787"/>
              <a:gd name="connsiteX11" fmla="*/ 8127960 w 8127960"/>
              <a:gd name="connsiteY11" fmla="*/ 5943773 h 6848787"/>
              <a:gd name="connsiteX12" fmla="*/ 8022078 w 8127960"/>
              <a:gd name="connsiteY12" fmla="*/ 6080118 h 6848787"/>
              <a:gd name="connsiteX13" fmla="*/ 6544023 w 8127960"/>
              <a:gd name="connsiteY13" fmla="*/ 6266005 h 6848787"/>
              <a:gd name="connsiteX14" fmla="*/ 6544025 w 8127960"/>
              <a:gd name="connsiteY14" fmla="*/ 6266004 h 6848787"/>
              <a:gd name="connsiteX15" fmla="*/ 6358137 w 8127960"/>
              <a:gd name="connsiteY15" fmla="*/ 4787951 h 6848787"/>
              <a:gd name="connsiteX16" fmla="*/ 802139 w 8127960"/>
              <a:gd name="connsiteY16" fmla="*/ 1977701 h 6848787"/>
              <a:gd name="connsiteX17" fmla="*/ 1072696 w 8127960"/>
              <a:gd name="connsiteY17" fmla="*/ 2080725 h 6848787"/>
              <a:gd name="connsiteX18" fmla="*/ 1160086 w 8127960"/>
              <a:gd name="connsiteY18" fmla="*/ 2775593 h 6848787"/>
              <a:gd name="connsiteX19" fmla="*/ 886367 w 8127960"/>
              <a:gd name="connsiteY19" fmla="*/ 3128064 h 6848787"/>
              <a:gd name="connsiteX20" fmla="*/ 191499 w 8127960"/>
              <a:gd name="connsiteY20" fmla="*/ 3215453 h 6848787"/>
              <a:gd name="connsiteX21" fmla="*/ 191501 w 8127960"/>
              <a:gd name="connsiteY21" fmla="*/ 3215453 h 6848787"/>
              <a:gd name="connsiteX22" fmla="*/ 104110 w 8127960"/>
              <a:gd name="connsiteY22" fmla="*/ 2520586 h 6848787"/>
              <a:gd name="connsiteX23" fmla="*/ 377829 w 8127960"/>
              <a:gd name="connsiteY23" fmla="*/ 2168114 h 6848787"/>
              <a:gd name="connsiteX24" fmla="*/ 802139 w 8127960"/>
              <a:gd name="connsiteY24" fmla="*/ 1977701 h 6848787"/>
              <a:gd name="connsiteX25" fmla="*/ 6369233 w 8127960"/>
              <a:gd name="connsiteY25" fmla="*/ 0 h 6848787"/>
              <a:gd name="connsiteX26" fmla="*/ 8127960 w 8127960"/>
              <a:gd name="connsiteY26" fmla="*/ 0 h 6848787"/>
              <a:gd name="connsiteX27" fmla="*/ 8127960 w 8127960"/>
              <a:gd name="connsiteY27" fmla="*/ 2347451 h 6848787"/>
              <a:gd name="connsiteX28" fmla="*/ 5879892 w 8127960"/>
              <a:gd name="connsiteY28" fmla="*/ 5242316 h 6848787"/>
              <a:gd name="connsiteX29" fmla="*/ 3895214 w 8127960"/>
              <a:gd name="connsiteY29" fmla="*/ 5491918 h 6848787"/>
              <a:gd name="connsiteX30" fmla="*/ 3895216 w 8127960"/>
              <a:gd name="connsiteY30" fmla="*/ 5491919 h 6848787"/>
              <a:gd name="connsiteX31" fmla="*/ 3645613 w 8127960"/>
              <a:gd name="connsiteY31" fmla="*/ 3507240 h 6848787"/>
              <a:gd name="connsiteX32" fmla="*/ 3601021 w 8127960"/>
              <a:gd name="connsiteY32" fmla="*/ 0 h 6848787"/>
              <a:gd name="connsiteX33" fmla="*/ 6268419 w 8127960"/>
              <a:gd name="connsiteY33" fmla="*/ 0 h 6848787"/>
              <a:gd name="connsiteX34" fmla="*/ 3846149 w 8127960"/>
              <a:gd name="connsiteY34" fmla="*/ 3119189 h 6848787"/>
              <a:gd name="connsiteX35" fmla="*/ 2456497 w 8127960"/>
              <a:gd name="connsiteY35" fmla="*/ 3366840 h 6848787"/>
              <a:gd name="connsiteX36" fmla="*/ 2368097 w 8127960"/>
              <a:gd name="connsiteY36" fmla="*/ 3305077 h 6848787"/>
              <a:gd name="connsiteX37" fmla="*/ 2286369 w 8127960"/>
              <a:gd name="connsiteY37" fmla="*/ 3234723 h 6848787"/>
              <a:gd name="connsiteX38" fmla="*/ 2182210 w 8127960"/>
              <a:gd name="connsiteY38" fmla="*/ 1827023 h 6848787"/>
              <a:gd name="connsiteX39" fmla="*/ 2121911 w 8127960"/>
              <a:gd name="connsiteY39" fmla="*/ 0 h 6848787"/>
              <a:gd name="connsiteX40" fmla="*/ 3375918 w 8127960"/>
              <a:gd name="connsiteY40" fmla="*/ 0 h 6848787"/>
              <a:gd name="connsiteX41" fmla="*/ 1881862 w 8127960"/>
              <a:gd name="connsiteY41" fmla="*/ 1923916 h 6848787"/>
              <a:gd name="connsiteX42" fmla="*/ 1186995 w 8127960"/>
              <a:gd name="connsiteY42" fmla="*/ 2011306 h 6848787"/>
              <a:gd name="connsiteX43" fmla="*/ 1186996 w 8127960"/>
              <a:gd name="connsiteY43" fmla="*/ 2011305 h 6848787"/>
              <a:gd name="connsiteX44" fmla="*/ 1099605 w 8127960"/>
              <a:gd name="connsiteY44" fmla="*/ 1316438 h 684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127960" h="6848787">
                <a:moveTo>
                  <a:pt x="8127960" y="6296640"/>
                </a:moveTo>
                <a:lnTo>
                  <a:pt x="8127960" y="6848786"/>
                </a:lnTo>
                <a:lnTo>
                  <a:pt x="7699180" y="6848786"/>
                </a:lnTo>
                <a:close/>
                <a:moveTo>
                  <a:pt x="5718247" y="6069513"/>
                </a:moveTo>
                <a:cubicBezTo>
                  <a:pt x="5954229" y="6062508"/>
                  <a:pt x="6193967" y="6134391"/>
                  <a:pt x="6394992" y="6290500"/>
                </a:cubicBezTo>
                <a:cubicBezTo>
                  <a:pt x="6567298" y="6424308"/>
                  <a:pt x="6686694" y="6600996"/>
                  <a:pt x="6749813" y="6793819"/>
                </a:cubicBezTo>
                <a:lnTo>
                  <a:pt x="6764932" y="6848787"/>
                </a:lnTo>
                <a:lnTo>
                  <a:pt x="4627744" y="6848786"/>
                </a:lnTo>
                <a:lnTo>
                  <a:pt x="4916938" y="6476387"/>
                </a:lnTo>
                <a:cubicBezTo>
                  <a:pt x="5117650" y="6217927"/>
                  <a:pt x="5414843" y="6078518"/>
                  <a:pt x="5718247" y="6069513"/>
                </a:cubicBezTo>
                <a:close/>
                <a:moveTo>
                  <a:pt x="8127960" y="2508927"/>
                </a:moveTo>
                <a:lnTo>
                  <a:pt x="8127960" y="5943773"/>
                </a:lnTo>
                <a:lnTo>
                  <a:pt x="8022078" y="6080118"/>
                </a:lnTo>
                <a:cubicBezTo>
                  <a:pt x="7665256" y="6539603"/>
                  <a:pt x="7003509" y="6622827"/>
                  <a:pt x="6544023" y="6266005"/>
                </a:cubicBezTo>
                <a:lnTo>
                  <a:pt x="6544025" y="6266004"/>
                </a:lnTo>
                <a:cubicBezTo>
                  <a:pt x="6084540" y="5909182"/>
                  <a:pt x="6001316" y="5247436"/>
                  <a:pt x="6358137" y="4787951"/>
                </a:cubicBezTo>
                <a:close/>
                <a:moveTo>
                  <a:pt x="802139" y="1977701"/>
                </a:moveTo>
                <a:cubicBezTo>
                  <a:pt x="897315" y="1984004"/>
                  <a:pt x="991691" y="2017818"/>
                  <a:pt x="1072696" y="2080725"/>
                </a:cubicBezTo>
                <a:cubicBezTo>
                  <a:pt x="1288712" y="2248475"/>
                  <a:pt x="1327837" y="2559579"/>
                  <a:pt x="1160086" y="2775593"/>
                </a:cubicBezTo>
                <a:cubicBezTo>
                  <a:pt x="1068847" y="2893083"/>
                  <a:pt x="977607" y="3010573"/>
                  <a:pt x="886367" y="3128064"/>
                </a:cubicBezTo>
                <a:cubicBezTo>
                  <a:pt x="718616" y="3344077"/>
                  <a:pt x="407513" y="3383203"/>
                  <a:pt x="191499" y="3215453"/>
                </a:cubicBezTo>
                <a:lnTo>
                  <a:pt x="191501" y="3215453"/>
                </a:lnTo>
                <a:cubicBezTo>
                  <a:pt x="-24514" y="3047702"/>
                  <a:pt x="-63640" y="2736600"/>
                  <a:pt x="104110" y="2520586"/>
                </a:cubicBezTo>
                <a:lnTo>
                  <a:pt x="377829" y="2168114"/>
                </a:lnTo>
                <a:cubicBezTo>
                  <a:pt x="482673" y="2033106"/>
                  <a:pt x="643514" y="1967194"/>
                  <a:pt x="802139" y="1977701"/>
                </a:cubicBezTo>
                <a:close/>
                <a:moveTo>
                  <a:pt x="6369233" y="0"/>
                </a:moveTo>
                <a:lnTo>
                  <a:pt x="8127960" y="0"/>
                </a:lnTo>
                <a:lnTo>
                  <a:pt x="8127960" y="2347451"/>
                </a:lnTo>
                <a:lnTo>
                  <a:pt x="5879892" y="5242316"/>
                </a:lnTo>
                <a:cubicBezTo>
                  <a:pt x="5400764" y="5859295"/>
                  <a:pt x="4512193" y="5971046"/>
                  <a:pt x="3895214" y="5491918"/>
                </a:cubicBezTo>
                <a:lnTo>
                  <a:pt x="3895216" y="5491919"/>
                </a:lnTo>
                <a:cubicBezTo>
                  <a:pt x="3278237" y="5012791"/>
                  <a:pt x="3166486" y="4124220"/>
                  <a:pt x="3645613" y="3507240"/>
                </a:cubicBezTo>
                <a:close/>
                <a:moveTo>
                  <a:pt x="3601021" y="0"/>
                </a:moveTo>
                <a:lnTo>
                  <a:pt x="6268419" y="0"/>
                </a:lnTo>
                <a:lnTo>
                  <a:pt x="3846149" y="3119189"/>
                </a:lnTo>
                <a:cubicBezTo>
                  <a:pt x="3511628" y="3549956"/>
                  <a:pt x="2909108" y="3650025"/>
                  <a:pt x="2456497" y="3366840"/>
                </a:cubicBezTo>
                <a:lnTo>
                  <a:pt x="2368097" y="3305077"/>
                </a:lnTo>
                <a:lnTo>
                  <a:pt x="2286369" y="3234723"/>
                </a:lnTo>
                <a:cubicBezTo>
                  <a:pt x="1899928" y="2866326"/>
                  <a:pt x="1847690" y="2257790"/>
                  <a:pt x="2182210" y="1827023"/>
                </a:cubicBezTo>
                <a:close/>
                <a:moveTo>
                  <a:pt x="2121911" y="0"/>
                </a:moveTo>
                <a:lnTo>
                  <a:pt x="3375918" y="0"/>
                </a:lnTo>
                <a:lnTo>
                  <a:pt x="1881862" y="1923916"/>
                </a:lnTo>
                <a:cubicBezTo>
                  <a:pt x="1714112" y="2139930"/>
                  <a:pt x="1403007" y="2179056"/>
                  <a:pt x="1186995" y="2011306"/>
                </a:cubicBezTo>
                <a:lnTo>
                  <a:pt x="1186996" y="2011305"/>
                </a:lnTo>
                <a:cubicBezTo>
                  <a:pt x="970981" y="1843555"/>
                  <a:pt x="931856" y="1532453"/>
                  <a:pt x="1099605" y="1316438"/>
                </a:cubicBezTo>
                <a:close/>
              </a:path>
            </a:pathLst>
          </a:custGeom>
          <a:blipFill dpi="0" rotWithShape="1">
            <a:blip r:embed="rId18"/>
            <a:srcRect/>
            <a:tile tx="793750" ty="469900" sx="100000" sy="100000" flip="none" algn="b"/>
          </a:blipFill>
          <a:effectLst>
            <a:innerShdw blurRad="1397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8BA7F-64AC-803E-3633-BA0070045B68}"/>
              </a:ext>
            </a:extLst>
          </p:cNvPr>
          <p:cNvSpPr txBox="1"/>
          <p:nvPr/>
        </p:nvSpPr>
        <p:spPr>
          <a:xfrm>
            <a:off x="786137" y="914275"/>
            <a:ext cx="491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REQUIREMENTS &amp; PROPOSED DESIGN: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C9FDC-AAE2-3870-CB12-FBED8797E11F}"/>
              </a:ext>
            </a:extLst>
          </p:cNvPr>
          <p:cNvSpPr txBox="1"/>
          <p:nvPr/>
        </p:nvSpPr>
        <p:spPr>
          <a:xfrm>
            <a:off x="-9514371" y="2606479"/>
            <a:ext cx="399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INTELLERA: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D1508-7592-47FE-B6C9-9846AB49BFD3}"/>
              </a:ext>
            </a:extLst>
          </p:cNvPr>
          <p:cNvSpPr txBox="1"/>
          <p:nvPr/>
        </p:nvSpPr>
        <p:spPr>
          <a:xfrm>
            <a:off x="-9514371" y="3452270"/>
            <a:ext cx="56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</a:rPr>
              <a:t>A HARDWARE BASED ACCELERATED RISC V MATRIX MAC PROCESSOR ON FPGA</a:t>
            </a:r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9E5F010A-7289-CEF2-3327-B5D6D17D49D5}"/>
              </a:ext>
            </a:extLst>
          </p:cNvPr>
          <p:cNvSpPr/>
          <p:nvPr/>
        </p:nvSpPr>
        <p:spPr>
          <a:xfrm>
            <a:off x="-7242176" y="6156039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defTabSz="804672">
              <a:spcAft>
                <a:spcPts val="600"/>
              </a:spcAft>
            </a:pP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Faculty of Computer Sciences and Engineering</a:t>
            </a:r>
            <a:b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</a:b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Ghulam Ishaq Khan Institute of Engineering Sciences and Technology, Pakistan</a:t>
            </a:r>
            <a:endParaRPr lang="en-US" sz="1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venir Next LT Pro Demi" panose="020B07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34474-817A-B112-785E-4EC29DD5A46C}"/>
              </a:ext>
            </a:extLst>
          </p:cNvPr>
          <p:cNvSpPr txBox="1"/>
          <p:nvPr/>
        </p:nvSpPr>
        <p:spPr>
          <a:xfrm>
            <a:off x="-9441801" y="4403668"/>
            <a:ext cx="286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TEAM MEMBERS: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SAAD KHAN (Team Lead)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MAHNOOR MALEEKA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SYED ZAEEM SHAKIR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D9704-C88E-87E9-A8BE-001003030088}"/>
              </a:ext>
            </a:extLst>
          </p:cNvPr>
          <p:cNvSpPr txBox="1"/>
          <p:nvPr/>
        </p:nvSpPr>
        <p:spPr>
          <a:xfrm>
            <a:off x="-6393801" y="4403667"/>
            <a:ext cx="3827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ADVISOR’S</a:t>
            </a:r>
            <a:r>
              <a:rPr lang="en-US" b="1" dirty="0">
                <a:solidFill>
                  <a:srgbClr val="55788C"/>
                </a:solidFill>
                <a:latin typeface="Avenir Next LT Pro Demi" panose="020B0704020202020204" pitchFamily="34" charset="0"/>
              </a:rPr>
              <a:t>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FAHAD  BIN MUSLIM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WAQAR AHMAD           (CO)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MUHAMMDA TAJ          (CO)</a:t>
            </a:r>
          </a:p>
        </p:txBody>
      </p:sp>
    </p:spTree>
    <p:extLst>
      <p:ext uri="{BB962C8B-B14F-4D97-AF65-F5344CB8AC3E}">
        <p14:creationId xmlns:p14="http://schemas.microsoft.com/office/powerpoint/2010/main" val="34832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93F64-5F05-F1F2-68BF-0F854AC39C02}"/>
              </a:ext>
            </a:extLst>
          </p:cNvPr>
          <p:cNvSpPr txBox="1"/>
          <p:nvPr/>
        </p:nvSpPr>
        <p:spPr>
          <a:xfrm>
            <a:off x="651935" y="2641082"/>
            <a:ext cx="5244817" cy="1400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Avenir Next LT Pro Demi" panose="020B0704020202020204" pitchFamily="34" charset="0"/>
                <a:ea typeface="+mj-ea"/>
                <a:cs typeface="+mj-cs"/>
              </a:rPr>
              <a:t>BASIC RISC-V ISA IMPLEMENTATION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A table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239D40B8-7543-F616-FBD0-483565F4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4" y="239740"/>
            <a:ext cx="6023654" cy="21616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D3F68-07E3-7804-D7BB-3105939E7B32}"/>
              </a:ext>
            </a:extLst>
          </p:cNvPr>
          <p:cNvSpPr txBox="1"/>
          <p:nvPr/>
        </p:nvSpPr>
        <p:spPr>
          <a:xfrm>
            <a:off x="651935" y="4331435"/>
            <a:ext cx="4959971" cy="497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ED7D3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SINGLE CYCLE PROCESSOR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33997BA2-80A5-B34B-CC7F-D470B2D9B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63" y="3495676"/>
            <a:ext cx="6926237" cy="3245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AC3DC4-0B84-FD5B-EB3D-C02DEEF4888F}"/>
              </a:ext>
            </a:extLst>
          </p:cNvPr>
          <p:cNvSpPr txBox="1"/>
          <p:nvPr/>
        </p:nvSpPr>
        <p:spPr>
          <a:xfrm>
            <a:off x="7561213" y="2758814"/>
            <a:ext cx="2966326" cy="497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latin typeface="Avenir Next LT Pro Demi" panose="020B0704020202020204" pitchFamily="34" charset="0"/>
                <a:ea typeface="+mj-ea"/>
                <a:cs typeface="+mj-cs"/>
              </a:rPr>
              <a:t>18 Different Instructions Executable</a:t>
            </a:r>
          </a:p>
        </p:txBody>
      </p:sp>
    </p:spTree>
    <p:extLst>
      <p:ext uri="{BB962C8B-B14F-4D97-AF65-F5344CB8AC3E}">
        <p14:creationId xmlns:p14="http://schemas.microsoft.com/office/powerpoint/2010/main" val="81933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73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25F30-86A6-EFAC-2513-FCB3B096682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rgbClr val="FFFFFF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5 STAGE PIPLINING</a:t>
            </a:r>
          </a:p>
        </p:txBody>
      </p:sp>
      <p:pic>
        <p:nvPicPr>
          <p:cNvPr id="46" name="Picture 45" descr="A diagram of a computer&#10;&#10;Description automatically generated">
            <a:extLst>
              <a:ext uri="{FF2B5EF4-FFF2-40B4-BE49-F238E27FC236}">
                <a16:creationId xmlns:a16="http://schemas.microsoft.com/office/drawing/2014/main" id="{D3D7DB05-B0A9-CA44-C2A9-559B6BDF7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1396640"/>
            <a:ext cx="8666216" cy="406133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C4F2D14-C646-374D-0D25-1A6C3B4C195F}"/>
              </a:ext>
            </a:extLst>
          </p:cNvPr>
          <p:cNvGrpSpPr/>
          <p:nvPr/>
        </p:nvGrpSpPr>
        <p:grpSpPr>
          <a:xfrm>
            <a:off x="11107732" y="796001"/>
            <a:ext cx="257175" cy="5444716"/>
            <a:chOff x="3390899" y="727499"/>
            <a:chExt cx="257175" cy="3494238"/>
          </a:xfrm>
          <a:noFill/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7B0061-FB61-B937-C8D2-F71A85FFBE1E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5777ADA-B247-A1AD-28F5-A33D9EB32D51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2CD44-378F-4AD4-0FAB-6B7D54DCBAE4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BEBDE9B-8F45-7C32-62E0-AACFD9EF0E1E}"/>
              </a:ext>
            </a:extLst>
          </p:cNvPr>
          <p:cNvSpPr txBox="1"/>
          <p:nvPr/>
        </p:nvSpPr>
        <p:spPr>
          <a:xfrm>
            <a:off x="10094020" y="5889081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37D29F-0413-62B8-5078-7D550131C4F1}"/>
              </a:ext>
            </a:extLst>
          </p:cNvPr>
          <p:cNvSpPr txBox="1"/>
          <p:nvPr/>
        </p:nvSpPr>
        <p:spPr>
          <a:xfrm>
            <a:off x="11091774" y="5879047"/>
            <a:ext cx="123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Writeback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ED70E1-DCE6-CA1F-1535-BC94BC24DE78}"/>
              </a:ext>
            </a:extLst>
          </p:cNvPr>
          <p:cNvGrpSpPr/>
          <p:nvPr/>
        </p:nvGrpSpPr>
        <p:grpSpPr>
          <a:xfrm>
            <a:off x="9924391" y="779905"/>
            <a:ext cx="257175" cy="5444716"/>
            <a:chOff x="3390899" y="727499"/>
            <a:chExt cx="257175" cy="3494238"/>
          </a:xfrm>
          <a:noFill/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B9D958-9718-1BD6-A2B8-13AC12ABC9B8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8BC31D0C-760D-B32D-E2C0-0ADFF60BCEA2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8D8DAC-9351-C576-C6B4-10B985E9D6D4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AADE2AE-8B6A-064E-B115-FE310F1D9344}"/>
              </a:ext>
            </a:extLst>
          </p:cNvPr>
          <p:cNvSpPr txBox="1"/>
          <p:nvPr/>
        </p:nvSpPr>
        <p:spPr>
          <a:xfrm>
            <a:off x="8542357" y="5872985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Execute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01336DD-84FE-59C1-FE3D-E2B76CF0F63E}"/>
              </a:ext>
            </a:extLst>
          </p:cNvPr>
          <p:cNvGrpSpPr/>
          <p:nvPr/>
        </p:nvGrpSpPr>
        <p:grpSpPr>
          <a:xfrm>
            <a:off x="7994001" y="796001"/>
            <a:ext cx="257175" cy="5444716"/>
            <a:chOff x="3390899" y="727499"/>
            <a:chExt cx="257175" cy="3494238"/>
          </a:xfrm>
          <a:noFill/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EE8C227-F153-874B-FA0D-23BCB21A8390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5E21F2F7-12DC-802F-0423-EF79F738F612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41B5422-A13B-D93C-0F3E-29929CC8DCFA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2C652E9-9A34-CBBB-8E56-0D8C587B8FB2}"/>
              </a:ext>
            </a:extLst>
          </p:cNvPr>
          <p:cNvSpPr txBox="1"/>
          <p:nvPr/>
        </p:nvSpPr>
        <p:spPr>
          <a:xfrm>
            <a:off x="6561486" y="5854993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Decode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82BA7CF-C36F-8663-B79D-AEDFFDBD76DA}"/>
              </a:ext>
            </a:extLst>
          </p:cNvPr>
          <p:cNvGrpSpPr/>
          <p:nvPr/>
        </p:nvGrpSpPr>
        <p:grpSpPr>
          <a:xfrm>
            <a:off x="5877927" y="695800"/>
            <a:ext cx="257175" cy="5444716"/>
            <a:chOff x="3390899" y="727499"/>
            <a:chExt cx="257175" cy="3494238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EF85E7E-1FEC-97A6-145D-DBA7A8A41F38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922354B-2A48-7C25-8C2F-E7643BCCCBDE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594C558-4C68-D93D-0AA3-A8AF13E94BCA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72890AF-C6EE-22A7-4519-E369CE1BC043}"/>
              </a:ext>
            </a:extLst>
          </p:cNvPr>
          <p:cNvSpPr txBox="1"/>
          <p:nvPr/>
        </p:nvSpPr>
        <p:spPr>
          <a:xfrm>
            <a:off x="4272847" y="5872984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5704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0" grpId="0"/>
      <p:bldP spid="86" grpId="0"/>
      <p:bldP spid="91" grpId="0"/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B5511A-57E6-ABA8-FC51-8372EC9902C2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HAZARD UNIT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269E-E931-06B1-777D-238CBC7EBCD4}"/>
              </a:ext>
            </a:extLst>
          </p:cNvPr>
          <p:cNvSpPr txBox="1"/>
          <p:nvPr/>
        </p:nvSpPr>
        <p:spPr>
          <a:xfrm>
            <a:off x="8576132" y="5803859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Memory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8223D7-522C-C6EB-FD66-9177F9A03E47}"/>
              </a:ext>
            </a:extLst>
          </p:cNvPr>
          <p:cNvSpPr txBox="1"/>
          <p:nvPr/>
        </p:nvSpPr>
        <p:spPr>
          <a:xfrm>
            <a:off x="9599735" y="5832829"/>
            <a:ext cx="970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Writeback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C94B4F-E1D8-C95D-8948-80B306A53782}"/>
              </a:ext>
            </a:extLst>
          </p:cNvPr>
          <p:cNvSpPr txBox="1"/>
          <p:nvPr/>
        </p:nvSpPr>
        <p:spPr>
          <a:xfrm>
            <a:off x="6740599" y="5832829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Execute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6E28A8-F760-A469-3DB4-15DA2847C5DA}"/>
              </a:ext>
            </a:extLst>
          </p:cNvPr>
          <p:cNvSpPr txBox="1"/>
          <p:nvPr/>
        </p:nvSpPr>
        <p:spPr>
          <a:xfrm>
            <a:off x="4339893" y="5835770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Decode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956462-6B98-FE16-0726-4A16476D66E5}"/>
              </a:ext>
            </a:extLst>
          </p:cNvPr>
          <p:cNvSpPr txBox="1"/>
          <p:nvPr/>
        </p:nvSpPr>
        <p:spPr>
          <a:xfrm>
            <a:off x="2495004" y="5835031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Fetch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933321A-478A-26CC-1DF7-140579D73473}"/>
              </a:ext>
            </a:extLst>
          </p:cNvPr>
          <p:cNvSpPr/>
          <p:nvPr/>
        </p:nvSpPr>
        <p:spPr>
          <a:xfrm>
            <a:off x="1819275" y="6154024"/>
            <a:ext cx="8739748" cy="369332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Hazard Unit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1349DFA-46CF-5F43-6D59-EEFBC203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29" y="1575820"/>
            <a:ext cx="8929094" cy="402043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857C3B9-F7E1-04EF-337A-72A69E94D8D2}"/>
              </a:ext>
            </a:extLst>
          </p:cNvPr>
          <p:cNvCxnSpPr>
            <a:cxnSpLocks/>
          </p:cNvCxnSpPr>
          <p:nvPr/>
        </p:nvCxnSpPr>
        <p:spPr>
          <a:xfrm>
            <a:off x="2446828" y="3571875"/>
            <a:ext cx="0" cy="25821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2C2DFA-4CB0-8CA5-AC20-CD9F599573FA}"/>
              </a:ext>
            </a:extLst>
          </p:cNvPr>
          <p:cNvCxnSpPr>
            <a:cxnSpLocks/>
          </p:cNvCxnSpPr>
          <p:nvPr/>
        </p:nvCxnSpPr>
        <p:spPr>
          <a:xfrm>
            <a:off x="6089249" y="5057775"/>
            <a:ext cx="0" cy="10962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37885B-9512-5C63-9E68-000F1DD6A861}"/>
              </a:ext>
            </a:extLst>
          </p:cNvPr>
          <p:cNvCxnSpPr>
            <a:cxnSpLocks/>
          </p:cNvCxnSpPr>
          <p:nvPr/>
        </p:nvCxnSpPr>
        <p:spPr>
          <a:xfrm>
            <a:off x="3465461" y="5057775"/>
            <a:ext cx="0" cy="10962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8C809F-8987-DF9C-F307-1EA6BD3762FB}"/>
              </a:ext>
            </a:extLst>
          </p:cNvPr>
          <p:cNvCxnSpPr>
            <a:cxnSpLocks/>
          </p:cNvCxnSpPr>
          <p:nvPr/>
        </p:nvCxnSpPr>
        <p:spPr>
          <a:xfrm>
            <a:off x="8948385" y="4505325"/>
            <a:ext cx="0" cy="16486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6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ECBE74-E43F-DD77-07EF-2B976C70501A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MAC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697A7-A09F-DF52-D4D1-8AB3C09ADD0C}"/>
              </a:ext>
            </a:extLst>
          </p:cNvPr>
          <p:cNvSpPr txBox="1"/>
          <p:nvPr/>
        </p:nvSpPr>
        <p:spPr>
          <a:xfrm>
            <a:off x="4676772" y="1411558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FE7DF-288D-0138-927E-00311383F8A4}"/>
              </a:ext>
            </a:extLst>
          </p:cNvPr>
          <p:cNvSpPr txBox="1"/>
          <p:nvPr/>
        </p:nvSpPr>
        <p:spPr>
          <a:xfrm>
            <a:off x="4669628" y="6010593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CE085-FD5C-6206-DF53-A89C7A8FA976}"/>
              </a:ext>
            </a:extLst>
          </p:cNvPr>
          <p:cNvSpPr txBox="1"/>
          <p:nvPr/>
        </p:nvSpPr>
        <p:spPr>
          <a:xfrm>
            <a:off x="9853605" y="2326942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RESULTANT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CD7F206-0B49-BA55-EC65-DFDE900A3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350958"/>
              </p:ext>
            </p:extLst>
          </p:nvPr>
        </p:nvGraphicFramePr>
        <p:xfrm>
          <a:off x="4676771" y="1839805"/>
          <a:ext cx="1966910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382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AEE60F8-3206-3882-58DF-F52CB8D9C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16923"/>
              </p:ext>
            </p:extLst>
          </p:nvPr>
        </p:nvGraphicFramePr>
        <p:xfrm>
          <a:off x="4662486" y="4015892"/>
          <a:ext cx="1966910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382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ACE626E-2378-8E9A-241B-3108BE771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73656"/>
              </p:ext>
            </p:extLst>
          </p:nvPr>
        </p:nvGraphicFramePr>
        <p:xfrm>
          <a:off x="9584527" y="2788153"/>
          <a:ext cx="2429665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933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sp>
        <p:nvSpPr>
          <p:cNvPr id="15" name="Trapezoid 14">
            <a:extLst>
              <a:ext uri="{FF2B5EF4-FFF2-40B4-BE49-F238E27FC236}">
                <a16:creationId xmlns:a16="http://schemas.microsoft.com/office/drawing/2014/main" id="{90D6F74A-4CDF-A80E-7783-CB94A0F7524C}"/>
              </a:ext>
            </a:extLst>
          </p:cNvPr>
          <p:cNvSpPr/>
          <p:nvPr/>
        </p:nvSpPr>
        <p:spPr>
          <a:xfrm rot="5400000">
            <a:off x="1159743" y="3666890"/>
            <a:ext cx="4510665" cy="446923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2FE347-3DC9-A095-6A92-D6D6704721FA}"/>
              </a:ext>
            </a:extLst>
          </p:cNvPr>
          <p:cNvSpPr/>
          <p:nvPr/>
        </p:nvSpPr>
        <p:spPr>
          <a:xfrm>
            <a:off x="773790" y="1807396"/>
            <a:ext cx="1000125" cy="397006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P</a:t>
            </a:r>
          </a:p>
          <a:p>
            <a:pPr algn="ctr"/>
            <a:r>
              <a:rPr lang="en-US" dirty="0"/>
              <a:t>U</a:t>
            </a:r>
          </a:p>
          <a:p>
            <a:pPr algn="ctr"/>
            <a:r>
              <a:rPr lang="en-US" dirty="0"/>
              <a:t>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77E926-BA2D-1118-5C8F-3FC3E05EC08A}"/>
              </a:ext>
            </a:extLst>
          </p:cNvPr>
          <p:cNvSpPr/>
          <p:nvPr/>
        </p:nvSpPr>
        <p:spPr>
          <a:xfrm>
            <a:off x="1773915" y="3429000"/>
            <a:ext cx="1417698" cy="790575"/>
          </a:xfrm>
          <a:prstGeom prst="rightArrow">
            <a:avLst/>
          </a:prstGeom>
          <a:gradFill>
            <a:gsLst>
              <a:gs pos="0">
                <a:srgbClr val="7F7F7F"/>
              </a:gs>
              <a:gs pos="88000">
                <a:srgbClr val="404040"/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4A0E4-C026-B91D-EBF1-BB114C17EF59}"/>
              </a:ext>
            </a:extLst>
          </p:cNvPr>
          <p:cNvSpPr txBox="1"/>
          <p:nvPr/>
        </p:nvSpPr>
        <p:spPr>
          <a:xfrm>
            <a:off x="1727759" y="4015892"/>
            <a:ext cx="1193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25 x 32 bits</a:t>
            </a: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A97367E0-3B4D-984D-AE89-34E3332579B8}"/>
              </a:ext>
            </a:extLst>
          </p:cNvPr>
          <p:cNvCxnSpPr>
            <a:cxnSpLocks/>
          </p:cNvCxnSpPr>
          <p:nvPr/>
        </p:nvCxnSpPr>
        <p:spPr>
          <a:xfrm flipV="1">
            <a:off x="3638535" y="2464588"/>
            <a:ext cx="1038237" cy="103160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69D867E1-E288-C0C9-7F76-83E0B604C6BB}"/>
              </a:ext>
            </a:extLst>
          </p:cNvPr>
          <p:cNvCxnSpPr>
            <a:cxnSpLocks/>
          </p:cNvCxnSpPr>
          <p:nvPr/>
        </p:nvCxnSpPr>
        <p:spPr>
          <a:xfrm flipV="1">
            <a:off x="3652823" y="2134982"/>
            <a:ext cx="1038232" cy="992596"/>
          </a:xfrm>
          <a:prstGeom prst="curvedConnector3">
            <a:avLst>
              <a:gd name="adj1" fmla="val 34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B74EC593-3504-E68D-CBB0-BE91681DF070}"/>
              </a:ext>
            </a:extLst>
          </p:cNvPr>
          <p:cNvCxnSpPr>
            <a:cxnSpLocks/>
          </p:cNvCxnSpPr>
          <p:nvPr/>
        </p:nvCxnSpPr>
        <p:spPr>
          <a:xfrm flipV="1">
            <a:off x="3652823" y="3245006"/>
            <a:ext cx="1023947" cy="9745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FCA17C98-37FF-9217-8357-66134D2EE255}"/>
              </a:ext>
            </a:extLst>
          </p:cNvPr>
          <p:cNvCxnSpPr>
            <a:cxnSpLocks/>
          </p:cNvCxnSpPr>
          <p:nvPr/>
        </p:nvCxnSpPr>
        <p:spPr>
          <a:xfrm flipV="1">
            <a:off x="3645681" y="3629025"/>
            <a:ext cx="1031089" cy="10007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33676F0F-4B8B-757F-E7C6-A633D787AE31}"/>
              </a:ext>
            </a:extLst>
          </p:cNvPr>
          <p:cNvCxnSpPr>
            <a:stCxn id="15" idx="0"/>
          </p:cNvCxnSpPr>
          <p:nvPr/>
        </p:nvCxnSpPr>
        <p:spPr>
          <a:xfrm flipV="1">
            <a:off x="3638537" y="2912853"/>
            <a:ext cx="1038233" cy="977499"/>
          </a:xfrm>
          <a:prstGeom prst="curvedConnector5">
            <a:avLst>
              <a:gd name="adj1" fmla="val 32110"/>
              <a:gd name="adj2" fmla="val 52660"/>
              <a:gd name="adj3" fmla="val 67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52DB0524-388C-F1E9-05B0-8D8F792CEEA6}"/>
              </a:ext>
            </a:extLst>
          </p:cNvPr>
          <p:cNvCxnSpPr>
            <a:cxnSpLocks/>
            <a:stCxn id="15" idx="0"/>
            <a:endCxn id="13" idx="1"/>
          </p:cNvCxnSpPr>
          <p:nvPr/>
        </p:nvCxnSpPr>
        <p:spPr>
          <a:xfrm>
            <a:off x="3638537" y="3890352"/>
            <a:ext cx="1023949" cy="1101852"/>
          </a:xfrm>
          <a:prstGeom prst="curvedConnector5">
            <a:avLst>
              <a:gd name="adj1" fmla="val 30697"/>
              <a:gd name="adj2" fmla="val 53752"/>
              <a:gd name="adj3" fmla="val 637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E992B547-C344-16BA-83B2-4B21081DC73C}"/>
              </a:ext>
            </a:extLst>
          </p:cNvPr>
          <p:cNvCxnSpPr>
            <a:cxnSpLocks/>
          </p:cNvCxnSpPr>
          <p:nvPr/>
        </p:nvCxnSpPr>
        <p:spPr>
          <a:xfrm>
            <a:off x="3645681" y="3496189"/>
            <a:ext cx="1023947" cy="984713"/>
          </a:xfrm>
          <a:prstGeom prst="curvedConnector3">
            <a:avLst>
              <a:gd name="adj1" fmla="val 369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3D02DE46-635B-FD33-2859-2B4EE928118E}"/>
              </a:ext>
            </a:extLst>
          </p:cNvPr>
          <p:cNvCxnSpPr>
            <a:cxnSpLocks/>
          </p:cNvCxnSpPr>
          <p:nvPr/>
        </p:nvCxnSpPr>
        <p:spPr>
          <a:xfrm>
            <a:off x="3645682" y="4258963"/>
            <a:ext cx="1023946" cy="988448"/>
          </a:xfrm>
          <a:prstGeom prst="curvedConnector3">
            <a:avLst>
              <a:gd name="adj1" fmla="val 29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8022C528-9F83-4DA6-A6E0-391850A923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65819" y="4712269"/>
            <a:ext cx="1176526" cy="1031091"/>
          </a:xfrm>
          <a:prstGeom prst="curvedConnector3">
            <a:avLst>
              <a:gd name="adj1" fmla="val 91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19E459B6-71A5-9262-1F26-090CEAD2C459}"/>
              </a:ext>
            </a:extLst>
          </p:cNvPr>
          <p:cNvCxnSpPr>
            <a:cxnSpLocks/>
          </p:cNvCxnSpPr>
          <p:nvPr/>
        </p:nvCxnSpPr>
        <p:spPr>
          <a:xfrm>
            <a:off x="3645681" y="3116053"/>
            <a:ext cx="1009661" cy="1004918"/>
          </a:xfrm>
          <a:prstGeom prst="curvedConnector3">
            <a:avLst>
              <a:gd name="adj1" fmla="val 396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1D82ED7F-6C5F-DA50-9D4A-7EE6DAAECDF0}"/>
              </a:ext>
            </a:extLst>
          </p:cNvPr>
          <p:cNvCxnSpPr>
            <a:endCxn id="15" idx="1"/>
          </p:cNvCxnSpPr>
          <p:nvPr/>
        </p:nvCxnSpPr>
        <p:spPr>
          <a:xfrm>
            <a:off x="1273852" y="1276350"/>
            <a:ext cx="2141223" cy="41453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E96B48B-8784-B757-B559-16F5DED22C56}"/>
              </a:ext>
            </a:extLst>
          </p:cNvPr>
          <p:cNvSpPr txBox="1"/>
          <p:nvPr/>
        </p:nvSpPr>
        <p:spPr>
          <a:xfrm>
            <a:off x="1631331" y="1226204"/>
            <a:ext cx="1193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Instr. Type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2C877C8-3726-5EE1-D5E5-22CA68EA395C}"/>
              </a:ext>
            </a:extLst>
          </p:cNvPr>
          <p:cNvCxnSpPr>
            <a:endCxn id="17" idx="0"/>
          </p:cNvCxnSpPr>
          <p:nvPr/>
        </p:nvCxnSpPr>
        <p:spPr>
          <a:xfrm>
            <a:off x="1273852" y="1276350"/>
            <a:ext cx="1" cy="5310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83738249-DAEC-75A0-07F4-F4CFCE5CE3D8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6643681" y="2040205"/>
            <a:ext cx="1436418" cy="11587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E1FF982D-4746-DB21-969F-4ABAF00513FC}"/>
              </a:ext>
            </a:extLst>
          </p:cNvPr>
          <p:cNvCxnSpPr>
            <a:cxnSpLocks/>
            <a:stCxn id="12" idx="3"/>
            <a:endCxn id="131" idx="1"/>
          </p:cNvCxnSpPr>
          <p:nvPr/>
        </p:nvCxnSpPr>
        <p:spPr>
          <a:xfrm>
            <a:off x="6643681" y="2816117"/>
            <a:ext cx="1036510" cy="548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0408DF63-6612-21D0-3719-8669512CD39C}"/>
              </a:ext>
            </a:extLst>
          </p:cNvPr>
          <p:cNvSpPr/>
          <p:nvPr/>
        </p:nvSpPr>
        <p:spPr>
          <a:xfrm>
            <a:off x="7514544" y="3198912"/>
            <a:ext cx="1131109" cy="1131109"/>
          </a:xfrm>
          <a:prstGeom prst="ellipse">
            <a:avLst/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OPERATION</a:t>
            </a:r>
          </a:p>
        </p:txBody>
      </p: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24CB7151-1B87-8CE4-31CE-04F1CD59D599}"/>
              </a:ext>
            </a:extLst>
          </p:cNvPr>
          <p:cNvCxnSpPr>
            <a:endCxn id="131" idx="2"/>
          </p:cNvCxnSpPr>
          <p:nvPr/>
        </p:nvCxnSpPr>
        <p:spPr>
          <a:xfrm>
            <a:off x="6643681" y="3629025"/>
            <a:ext cx="870863" cy="1354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C3D967C2-B72A-5FE3-BD08-5A493984D1D1}"/>
              </a:ext>
            </a:extLst>
          </p:cNvPr>
          <p:cNvCxnSpPr/>
          <p:nvPr/>
        </p:nvCxnSpPr>
        <p:spPr>
          <a:xfrm>
            <a:off x="6643681" y="3242922"/>
            <a:ext cx="938219" cy="2678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C1112208-918D-2252-B9AB-86BCA21A2BF3}"/>
              </a:ext>
            </a:extLst>
          </p:cNvPr>
          <p:cNvCxnSpPr>
            <a:cxnSpLocks/>
          </p:cNvCxnSpPr>
          <p:nvPr/>
        </p:nvCxnSpPr>
        <p:spPr>
          <a:xfrm>
            <a:off x="6636537" y="2464588"/>
            <a:ext cx="1250158" cy="792735"/>
          </a:xfrm>
          <a:prstGeom prst="curvedConnector3">
            <a:avLst>
              <a:gd name="adj1" fmla="val 949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13960A07-FD19-D982-D6B1-67EEB393D420}"/>
              </a:ext>
            </a:extLst>
          </p:cNvPr>
          <p:cNvCxnSpPr>
            <a:endCxn id="131" idx="2"/>
          </p:cNvCxnSpPr>
          <p:nvPr/>
        </p:nvCxnSpPr>
        <p:spPr>
          <a:xfrm flipV="1">
            <a:off x="6622253" y="3764467"/>
            <a:ext cx="892291" cy="4551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Curved 150">
            <a:extLst>
              <a:ext uri="{FF2B5EF4-FFF2-40B4-BE49-F238E27FC236}">
                <a16:creationId xmlns:a16="http://schemas.microsoft.com/office/drawing/2014/main" id="{324AA5A7-F6A5-E0D1-587F-B3F779D89C8E}"/>
              </a:ext>
            </a:extLst>
          </p:cNvPr>
          <p:cNvCxnSpPr/>
          <p:nvPr/>
        </p:nvCxnSpPr>
        <p:spPr>
          <a:xfrm flipV="1">
            <a:off x="6622253" y="4015892"/>
            <a:ext cx="959647" cy="6138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E205C13E-65C3-D71D-843E-98D37067AC52}"/>
              </a:ext>
            </a:extLst>
          </p:cNvPr>
          <p:cNvCxnSpPr>
            <a:endCxn id="131" idx="3"/>
          </p:cNvCxnSpPr>
          <p:nvPr/>
        </p:nvCxnSpPr>
        <p:spPr>
          <a:xfrm flipV="1">
            <a:off x="6629396" y="4164374"/>
            <a:ext cx="1050795" cy="8218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>
            <a:extLst>
              <a:ext uri="{FF2B5EF4-FFF2-40B4-BE49-F238E27FC236}">
                <a16:creationId xmlns:a16="http://schemas.microsoft.com/office/drawing/2014/main" id="{A12AF25E-FAAE-53A7-FDB8-939F67B34FB0}"/>
              </a:ext>
            </a:extLst>
          </p:cNvPr>
          <p:cNvCxnSpPr/>
          <p:nvPr/>
        </p:nvCxnSpPr>
        <p:spPr>
          <a:xfrm flipV="1">
            <a:off x="6629396" y="4312133"/>
            <a:ext cx="1257299" cy="1104626"/>
          </a:xfrm>
          <a:prstGeom prst="curvedConnector3">
            <a:avLst>
              <a:gd name="adj1" fmla="val 916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Curved 157">
            <a:extLst>
              <a:ext uri="{FF2B5EF4-FFF2-40B4-BE49-F238E27FC236}">
                <a16:creationId xmlns:a16="http://schemas.microsoft.com/office/drawing/2014/main" id="{E382D35A-BE1E-3EED-651E-D462DA427C13}"/>
              </a:ext>
            </a:extLst>
          </p:cNvPr>
          <p:cNvCxnSpPr>
            <a:endCxn id="131" idx="4"/>
          </p:cNvCxnSpPr>
          <p:nvPr/>
        </p:nvCxnSpPr>
        <p:spPr>
          <a:xfrm flipV="1">
            <a:off x="6629396" y="4330021"/>
            <a:ext cx="1450703" cy="1447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F647ED4C-ABFF-6F9C-DCF1-669C10E30A6E}"/>
              </a:ext>
            </a:extLst>
          </p:cNvPr>
          <p:cNvCxnSpPr>
            <a:stCxn id="131" idx="7"/>
          </p:cNvCxnSpPr>
          <p:nvPr/>
        </p:nvCxnSpPr>
        <p:spPr>
          <a:xfrm rot="5400000" flipH="1" flipV="1">
            <a:off x="8840182" y="2620213"/>
            <a:ext cx="384171" cy="11045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F0443ABE-F022-CC56-5B86-427CB7748DFB}"/>
              </a:ext>
            </a:extLst>
          </p:cNvPr>
          <p:cNvCxnSpPr/>
          <p:nvPr/>
        </p:nvCxnSpPr>
        <p:spPr>
          <a:xfrm flipV="1">
            <a:off x="8619066" y="3401602"/>
            <a:ext cx="965462" cy="1091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046D57DF-892D-2397-3C35-84347EBFD418}"/>
              </a:ext>
            </a:extLst>
          </p:cNvPr>
          <p:cNvCxnSpPr>
            <a:cxnSpLocks/>
            <a:stCxn id="131" idx="6"/>
            <a:endCxn id="14" idx="1"/>
          </p:cNvCxnSpPr>
          <p:nvPr/>
        </p:nvCxnSpPr>
        <p:spPr>
          <a:xfrm flipV="1">
            <a:off x="8645653" y="3764465"/>
            <a:ext cx="938874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3F943CF6-01EB-ED52-D7AD-139D17C0344C}"/>
              </a:ext>
            </a:extLst>
          </p:cNvPr>
          <p:cNvCxnSpPr/>
          <p:nvPr/>
        </p:nvCxnSpPr>
        <p:spPr>
          <a:xfrm>
            <a:off x="8610591" y="4015892"/>
            <a:ext cx="973937" cy="16927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Curved 168">
            <a:extLst>
              <a:ext uri="{FF2B5EF4-FFF2-40B4-BE49-F238E27FC236}">
                <a16:creationId xmlns:a16="http://schemas.microsoft.com/office/drawing/2014/main" id="{1725D906-FFA1-087E-AAFF-A9D54C58FF83}"/>
              </a:ext>
            </a:extLst>
          </p:cNvPr>
          <p:cNvCxnSpPr>
            <a:stCxn id="131" idx="5"/>
          </p:cNvCxnSpPr>
          <p:nvPr/>
        </p:nvCxnSpPr>
        <p:spPr>
          <a:xfrm rot="16200000" flipH="1">
            <a:off x="8822598" y="3821782"/>
            <a:ext cx="419339" cy="11045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C78C7679-1775-88FE-822C-CE357642E7B1}"/>
              </a:ext>
            </a:extLst>
          </p:cNvPr>
          <p:cNvCxnSpPr/>
          <p:nvPr/>
        </p:nvCxnSpPr>
        <p:spPr>
          <a:xfrm>
            <a:off x="3415075" y="1276350"/>
            <a:ext cx="4852625" cy="1922562"/>
          </a:xfrm>
          <a:prstGeom prst="bentConnector3">
            <a:avLst>
              <a:gd name="adj1" fmla="val 100053"/>
            </a:avLst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E482C-D29A-DBE4-B5A9-437AFF9BE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23060"/>
              </p:ext>
            </p:extLst>
          </p:nvPr>
        </p:nvGraphicFramePr>
        <p:xfrm>
          <a:off x="177805" y="1157287"/>
          <a:ext cx="475426" cy="5334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75426">
                  <a:extLst>
                    <a:ext uri="{9D8B030D-6E8A-4147-A177-3AD203B41FA5}">
                      <a16:colId xmlns:a16="http://schemas.microsoft.com/office/drawing/2014/main" val="494267396"/>
                    </a:ext>
                  </a:extLst>
                </a:gridCol>
              </a:tblGrid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72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0305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24093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076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93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1609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1843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1196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58577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5377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09798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06320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68650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694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0390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404936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0955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3166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5282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04778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23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4553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7215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7039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5028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D9FFF9-E986-BD84-2EBB-9D0194CCE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82297"/>
              </p:ext>
            </p:extLst>
          </p:nvPr>
        </p:nvGraphicFramePr>
        <p:xfrm>
          <a:off x="4676771" y="1828163"/>
          <a:ext cx="198119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39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902467-06D1-5298-8E85-AD03FF7E2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62189"/>
              </p:ext>
            </p:extLst>
          </p:nvPr>
        </p:nvGraphicFramePr>
        <p:xfrm>
          <a:off x="4648200" y="4003333"/>
          <a:ext cx="198119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39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6BE1EC-0F8F-AF78-1361-4F8FC8974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954"/>
              </p:ext>
            </p:extLst>
          </p:nvPr>
        </p:nvGraphicFramePr>
        <p:xfrm>
          <a:off x="9576053" y="2773865"/>
          <a:ext cx="242966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933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3542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ACAF4A8-52BD-196F-7964-1968AE936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37117"/>
              </p:ext>
            </p:extLst>
          </p:nvPr>
        </p:nvGraphicFramePr>
        <p:xfrm>
          <a:off x="173586" y="1157287"/>
          <a:ext cx="475426" cy="5334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75426">
                  <a:extLst>
                    <a:ext uri="{9D8B030D-6E8A-4147-A177-3AD203B41FA5}">
                      <a16:colId xmlns:a16="http://schemas.microsoft.com/office/drawing/2014/main" val="494267396"/>
                    </a:ext>
                  </a:extLst>
                </a:gridCol>
              </a:tblGrid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72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0305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24093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076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93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1609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1843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1196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58577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5377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09798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06320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68650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694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0390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404936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0955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3166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5282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04778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23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4553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7215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7039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5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6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 animBg="1"/>
      <p:bldP spid="17" grpId="0" animBg="1"/>
      <p:bldP spid="21" grpId="0" animBg="1"/>
      <p:bldP spid="22" grpId="0"/>
      <p:bldP spid="120" grpId="0"/>
      <p:bldP spid="1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CBEC2E-9B69-78AB-DF5A-D4191C59E726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MAC DECODER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3E03C03-21E3-AB43-1179-1F6E3F52625E}"/>
              </a:ext>
            </a:extLst>
          </p:cNvPr>
          <p:cNvGrpSpPr/>
          <p:nvPr/>
        </p:nvGrpSpPr>
        <p:grpSpPr>
          <a:xfrm>
            <a:off x="4715021" y="1793851"/>
            <a:ext cx="3598313" cy="1635149"/>
            <a:chOff x="4780670" y="2077914"/>
            <a:chExt cx="3598313" cy="163514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A190DD1-F18E-6A41-BA08-6B95755CBF7D}"/>
                </a:ext>
              </a:extLst>
            </p:cNvPr>
            <p:cNvSpPr/>
            <p:nvPr/>
          </p:nvSpPr>
          <p:spPr>
            <a:xfrm>
              <a:off x="5561045" y="2077914"/>
              <a:ext cx="1427584" cy="163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 DECODER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FEDB98-27DE-1E1C-3BE6-F899203C7198}"/>
                </a:ext>
              </a:extLst>
            </p:cNvPr>
            <p:cNvCxnSpPr>
              <a:cxnSpLocks/>
            </p:cNvCxnSpPr>
            <p:nvPr/>
          </p:nvCxnSpPr>
          <p:spPr>
            <a:xfrm>
              <a:off x="4790001" y="2303353"/>
              <a:ext cx="744956" cy="2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8B614E-42C5-F105-F1A5-0FF08C9345FD}"/>
                </a:ext>
              </a:extLst>
            </p:cNvPr>
            <p:cNvSpPr txBox="1"/>
            <p:nvPr/>
          </p:nvSpPr>
          <p:spPr>
            <a:xfrm>
              <a:off x="4780670" y="2247367"/>
              <a:ext cx="790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OP[6:0]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D28659-8717-ED44-8A78-AE588D73113F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240605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EAFE3B-4B8B-38BC-891E-7C14CC5033EC}"/>
                </a:ext>
              </a:extLst>
            </p:cNvPr>
            <p:cNvSpPr txBox="1"/>
            <p:nvPr/>
          </p:nvSpPr>
          <p:spPr>
            <a:xfrm>
              <a:off x="6912429" y="2177741"/>
              <a:ext cx="961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RegWrite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457CB72-9A92-B0BF-89AA-18A481D468FA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463424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6572FD-4BE0-E0A0-CC60-2CE0F981DB23}"/>
                </a:ext>
              </a:extLst>
            </p:cNvPr>
            <p:cNvSpPr txBox="1"/>
            <p:nvPr/>
          </p:nvSpPr>
          <p:spPr>
            <a:xfrm>
              <a:off x="6906079" y="2394211"/>
              <a:ext cx="1272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ResultSrc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4696B92-2EAD-3A0B-4D29-BE281A3CD8AF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648781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9C3255-C9B8-63A3-4CD7-6BC570DAFD61}"/>
                </a:ext>
              </a:extLst>
            </p:cNvPr>
            <p:cNvSpPr txBox="1"/>
            <p:nvPr/>
          </p:nvSpPr>
          <p:spPr>
            <a:xfrm>
              <a:off x="6912429" y="2579567"/>
              <a:ext cx="13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MemWrite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EC6FA0-2F69-14B3-7985-E21750D9A200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834137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698F0B-F629-A44E-2D83-EE6F54D859A1}"/>
                </a:ext>
              </a:extLst>
            </p:cNvPr>
            <p:cNvSpPr txBox="1"/>
            <p:nvPr/>
          </p:nvSpPr>
          <p:spPr>
            <a:xfrm>
              <a:off x="6906079" y="2764924"/>
              <a:ext cx="1272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Branch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7DD888-3D66-9B89-BEE3-6FB746D7D9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3027997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980771-9AFC-2464-AB85-D1D32DDAEA9B}"/>
                </a:ext>
              </a:extLst>
            </p:cNvPr>
            <p:cNvSpPr txBox="1"/>
            <p:nvPr/>
          </p:nvSpPr>
          <p:spPr>
            <a:xfrm>
              <a:off x="6908699" y="2971742"/>
              <a:ext cx="13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ALUSrc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74B45B-4C9F-DB18-B293-6C77D72AFF6D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3206388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2B332B-31C2-2FAA-9E41-285CD7A14589}"/>
                </a:ext>
              </a:extLst>
            </p:cNvPr>
            <p:cNvSpPr txBox="1"/>
            <p:nvPr/>
          </p:nvSpPr>
          <p:spPr>
            <a:xfrm>
              <a:off x="6905367" y="3163026"/>
              <a:ext cx="14736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ImmSrc [1:0]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D5C9F1E-7118-39C7-7D82-EF8CDF421294}"/>
              </a:ext>
            </a:extLst>
          </p:cNvPr>
          <p:cNvGrpSpPr/>
          <p:nvPr/>
        </p:nvGrpSpPr>
        <p:grpSpPr>
          <a:xfrm>
            <a:off x="4364177" y="3522052"/>
            <a:ext cx="3844619" cy="1725940"/>
            <a:chOff x="4430852" y="3818737"/>
            <a:chExt cx="3844619" cy="172594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75F7164-2292-6671-5E6B-C4BD38554967}"/>
                </a:ext>
              </a:extLst>
            </p:cNvPr>
            <p:cNvCxnSpPr>
              <a:cxnSpLocks/>
            </p:cNvCxnSpPr>
            <p:nvPr/>
          </p:nvCxnSpPr>
          <p:spPr>
            <a:xfrm>
              <a:off x="4796241" y="3979499"/>
              <a:ext cx="744956" cy="1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B18639-99AC-6F33-A600-B82656FD2726}"/>
                </a:ext>
              </a:extLst>
            </p:cNvPr>
            <p:cNvCxnSpPr>
              <a:cxnSpLocks/>
            </p:cNvCxnSpPr>
            <p:nvPr/>
          </p:nvCxnSpPr>
          <p:spPr>
            <a:xfrm>
              <a:off x="4796241" y="4187738"/>
              <a:ext cx="744956" cy="1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B05757B-C9FF-8F97-729C-2F55F0167185}"/>
                </a:ext>
              </a:extLst>
            </p:cNvPr>
            <p:cNvCxnSpPr>
              <a:cxnSpLocks/>
            </p:cNvCxnSpPr>
            <p:nvPr/>
          </p:nvCxnSpPr>
          <p:spPr>
            <a:xfrm>
              <a:off x="4796241" y="4405160"/>
              <a:ext cx="744956" cy="1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8D589-B14A-E654-34AE-963893828825}"/>
                </a:ext>
              </a:extLst>
            </p:cNvPr>
            <p:cNvSpPr txBox="1"/>
            <p:nvPr/>
          </p:nvSpPr>
          <p:spPr>
            <a:xfrm>
              <a:off x="4907560" y="3924362"/>
              <a:ext cx="790895" cy="17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OP[6:0]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42BC9C-1C54-B6CA-92B3-B9B9B52B169E}"/>
                </a:ext>
              </a:extLst>
            </p:cNvPr>
            <p:cNvSpPr txBox="1"/>
            <p:nvPr/>
          </p:nvSpPr>
          <p:spPr>
            <a:xfrm>
              <a:off x="4437202" y="4128265"/>
              <a:ext cx="1146953" cy="17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FUNCT3[14:12]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5B31D2-503D-F09B-B226-318ACC9B5432}"/>
                </a:ext>
              </a:extLst>
            </p:cNvPr>
            <p:cNvSpPr txBox="1"/>
            <p:nvPr/>
          </p:nvSpPr>
          <p:spPr>
            <a:xfrm>
              <a:off x="4430852" y="4363759"/>
              <a:ext cx="1146953" cy="17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FUNCT7[31:27]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A52DEB5-5DBD-4B6A-124D-FBF840280A3A}"/>
                </a:ext>
              </a:extLst>
            </p:cNvPr>
            <p:cNvSpPr/>
            <p:nvPr/>
          </p:nvSpPr>
          <p:spPr>
            <a:xfrm>
              <a:off x="5561045" y="3818737"/>
              <a:ext cx="1427584" cy="17259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ALU DECODER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1CA15CD-4F05-0E4A-AC63-302774086458}"/>
                </a:ext>
              </a:extLst>
            </p:cNvPr>
            <p:cNvCxnSpPr>
              <a:cxnSpLocks/>
            </p:cNvCxnSpPr>
            <p:nvPr/>
          </p:nvCxnSpPr>
          <p:spPr>
            <a:xfrm>
              <a:off x="6967287" y="3968265"/>
              <a:ext cx="744956" cy="2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95C9E2D-54ED-40BC-D94A-74F6E68EB34C}"/>
                </a:ext>
              </a:extLst>
            </p:cNvPr>
            <p:cNvSpPr txBox="1"/>
            <p:nvPr/>
          </p:nvSpPr>
          <p:spPr>
            <a:xfrm>
              <a:off x="6907156" y="3931329"/>
              <a:ext cx="1368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ALUControl [5:0]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7298DE-FFA6-F33A-B908-C7BC9C410E1E}"/>
              </a:ext>
            </a:extLst>
          </p:cNvPr>
          <p:cNvSpPr/>
          <p:nvPr/>
        </p:nvSpPr>
        <p:spPr>
          <a:xfrm>
            <a:off x="1871954" y="1781228"/>
            <a:ext cx="1427584" cy="346676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UNIT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803F51-BB27-878A-A484-EE15A272BA31}"/>
              </a:ext>
            </a:extLst>
          </p:cNvPr>
          <p:cNvCxnSpPr>
            <a:cxnSpLocks/>
          </p:cNvCxnSpPr>
          <p:nvPr/>
        </p:nvCxnSpPr>
        <p:spPr>
          <a:xfrm>
            <a:off x="3298349" y="2044956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641387-3D71-16D0-332C-A8BD7B82FA13}"/>
              </a:ext>
            </a:extLst>
          </p:cNvPr>
          <p:cNvSpPr txBox="1"/>
          <p:nvPr/>
        </p:nvSpPr>
        <p:spPr>
          <a:xfrm>
            <a:off x="3289018" y="1988970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RegWrite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4DCA79-3C69-BE0D-1926-BA9B9DB64D03}"/>
              </a:ext>
            </a:extLst>
          </p:cNvPr>
          <p:cNvCxnSpPr>
            <a:cxnSpLocks/>
          </p:cNvCxnSpPr>
          <p:nvPr/>
        </p:nvCxnSpPr>
        <p:spPr>
          <a:xfrm>
            <a:off x="3298349" y="2377941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8DE018-2C02-837C-A406-5B72014A4832}"/>
              </a:ext>
            </a:extLst>
          </p:cNvPr>
          <p:cNvSpPr txBox="1"/>
          <p:nvPr/>
        </p:nvSpPr>
        <p:spPr>
          <a:xfrm>
            <a:off x="3289018" y="2321955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ResultSrc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50CB47-FA71-A4CD-2004-95122D9146B3}"/>
              </a:ext>
            </a:extLst>
          </p:cNvPr>
          <p:cNvCxnSpPr>
            <a:cxnSpLocks/>
          </p:cNvCxnSpPr>
          <p:nvPr/>
        </p:nvCxnSpPr>
        <p:spPr>
          <a:xfrm>
            <a:off x="3298349" y="2654940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E3FEF4-F92D-AF97-363C-1BCDFA525031}"/>
              </a:ext>
            </a:extLst>
          </p:cNvPr>
          <p:cNvSpPr txBox="1"/>
          <p:nvPr/>
        </p:nvSpPr>
        <p:spPr>
          <a:xfrm>
            <a:off x="3289018" y="2598954"/>
            <a:ext cx="915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MemWrite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19BE9E-7B3B-2809-4423-558CB7DB0689}"/>
              </a:ext>
            </a:extLst>
          </p:cNvPr>
          <p:cNvCxnSpPr>
            <a:cxnSpLocks/>
          </p:cNvCxnSpPr>
          <p:nvPr/>
        </p:nvCxnSpPr>
        <p:spPr>
          <a:xfrm>
            <a:off x="3298349" y="2931939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3601CF-A5BD-6111-BFE1-164B0B3666A6}"/>
              </a:ext>
            </a:extLst>
          </p:cNvPr>
          <p:cNvSpPr txBox="1"/>
          <p:nvPr/>
        </p:nvSpPr>
        <p:spPr>
          <a:xfrm>
            <a:off x="3289018" y="2875953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Branch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829505-A7C9-FBED-7816-99C13782988D}"/>
              </a:ext>
            </a:extLst>
          </p:cNvPr>
          <p:cNvCxnSpPr>
            <a:cxnSpLocks/>
          </p:cNvCxnSpPr>
          <p:nvPr/>
        </p:nvCxnSpPr>
        <p:spPr>
          <a:xfrm>
            <a:off x="3298349" y="3182668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CB464AA-6430-A078-32F5-95AB8F27CBD5}"/>
              </a:ext>
            </a:extLst>
          </p:cNvPr>
          <p:cNvSpPr txBox="1"/>
          <p:nvPr/>
        </p:nvSpPr>
        <p:spPr>
          <a:xfrm>
            <a:off x="3289018" y="3126682"/>
            <a:ext cx="1368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ALUControl [5:0]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AFCA2C-893F-62B8-A458-0A44E7AF5D79}"/>
              </a:ext>
            </a:extLst>
          </p:cNvPr>
          <p:cNvCxnSpPr>
            <a:cxnSpLocks/>
          </p:cNvCxnSpPr>
          <p:nvPr/>
        </p:nvCxnSpPr>
        <p:spPr>
          <a:xfrm>
            <a:off x="3298349" y="3420926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25E4657-0BC9-22D6-95F1-DAF92F8E4B1E}"/>
              </a:ext>
            </a:extLst>
          </p:cNvPr>
          <p:cNvSpPr txBox="1"/>
          <p:nvPr/>
        </p:nvSpPr>
        <p:spPr>
          <a:xfrm>
            <a:off x="3289018" y="3364940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ALUSrc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DBC023-DA8A-C60C-57BA-CCD873BFCDE9}"/>
              </a:ext>
            </a:extLst>
          </p:cNvPr>
          <p:cNvCxnSpPr>
            <a:cxnSpLocks/>
          </p:cNvCxnSpPr>
          <p:nvPr/>
        </p:nvCxnSpPr>
        <p:spPr>
          <a:xfrm>
            <a:off x="3307680" y="3630737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998825-59F8-DFF0-D06E-92021A6E3DC2}"/>
              </a:ext>
            </a:extLst>
          </p:cNvPr>
          <p:cNvSpPr txBox="1"/>
          <p:nvPr/>
        </p:nvSpPr>
        <p:spPr>
          <a:xfrm>
            <a:off x="3298349" y="3574751"/>
            <a:ext cx="103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ImmSrc [1:0]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0B4735-85C0-3D39-3885-5A6DBDF53BA0}"/>
              </a:ext>
            </a:extLst>
          </p:cNvPr>
          <p:cNvCxnSpPr>
            <a:cxnSpLocks/>
          </p:cNvCxnSpPr>
          <p:nvPr/>
        </p:nvCxnSpPr>
        <p:spPr>
          <a:xfrm>
            <a:off x="1132385" y="4357160"/>
            <a:ext cx="744956" cy="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65B85F-A0D9-98E5-C30B-8B731EDB3954}"/>
              </a:ext>
            </a:extLst>
          </p:cNvPr>
          <p:cNvCxnSpPr>
            <a:cxnSpLocks/>
          </p:cNvCxnSpPr>
          <p:nvPr/>
        </p:nvCxnSpPr>
        <p:spPr>
          <a:xfrm>
            <a:off x="1132385" y="4565399"/>
            <a:ext cx="744956" cy="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18AEF09-D8BC-0834-FDEB-6DCECFE7EFCE}"/>
              </a:ext>
            </a:extLst>
          </p:cNvPr>
          <p:cNvCxnSpPr>
            <a:cxnSpLocks/>
          </p:cNvCxnSpPr>
          <p:nvPr/>
        </p:nvCxnSpPr>
        <p:spPr>
          <a:xfrm>
            <a:off x="1132385" y="4782821"/>
            <a:ext cx="744956" cy="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36356E1-4C33-A22E-13F8-AF81B2D6CF58}"/>
              </a:ext>
            </a:extLst>
          </p:cNvPr>
          <p:cNvSpPr txBox="1"/>
          <p:nvPr/>
        </p:nvSpPr>
        <p:spPr>
          <a:xfrm>
            <a:off x="1243704" y="4302023"/>
            <a:ext cx="790895" cy="17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OP[6:0]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E20ACE-AE0A-C175-8831-B07E1A043086}"/>
              </a:ext>
            </a:extLst>
          </p:cNvPr>
          <p:cNvSpPr txBox="1"/>
          <p:nvPr/>
        </p:nvSpPr>
        <p:spPr>
          <a:xfrm>
            <a:off x="773346" y="4505926"/>
            <a:ext cx="1146953" cy="17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FUNCT3[14:12]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0494F0B-5472-B480-3F84-8294A6C0D262}"/>
              </a:ext>
            </a:extLst>
          </p:cNvPr>
          <p:cNvSpPr txBox="1"/>
          <p:nvPr/>
        </p:nvSpPr>
        <p:spPr>
          <a:xfrm>
            <a:off x="766996" y="4741420"/>
            <a:ext cx="1146953" cy="17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FUNCT7[31:27]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49EC9F-8ED8-35BF-458F-1A3F374832D2}"/>
              </a:ext>
            </a:extLst>
          </p:cNvPr>
          <p:cNvSpPr txBox="1"/>
          <p:nvPr/>
        </p:nvSpPr>
        <p:spPr>
          <a:xfrm>
            <a:off x="3228421" y="4051908"/>
            <a:ext cx="139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MACControl [3:0]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A2D34E3-2132-72AF-39A2-31A94B35095A}"/>
              </a:ext>
            </a:extLst>
          </p:cNvPr>
          <p:cNvCxnSpPr>
            <a:cxnSpLocks/>
          </p:cNvCxnSpPr>
          <p:nvPr/>
        </p:nvCxnSpPr>
        <p:spPr>
          <a:xfrm>
            <a:off x="3306398" y="4105748"/>
            <a:ext cx="744956" cy="27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AED01FD-B58D-00AE-4476-73CCF52DAF8D}"/>
              </a:ext>
            </a:extLst>
          </p:cNvPr>
          <p:cNvCxnSpPr>
            <a:cxnSpLocks/>
          </p:cNvCxnSpPr>
          <p:nvPr/>
        </p:nvCxnSpPr>
        <p:spPr>
          <a:xfrm>
            <a:off x="3297598" y="4439707"/>
            <a:ext cx="744956" cy="27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FCD55CA-F60C-1397-B5CA-DE651070E3EF}"/>
              </a:ext>
            </a:extLst>
          </p:cNvPr>
          <p:cNvSpPr txBox="1"/>
          <p:nvPr/>
        </p:nvSpPr>
        <p:spPr>
          <a:xfrm>
            <a:off x="3228421" y="4397536"/>
            <a:ext cx="139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MACDM [1:0]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96D9310-DBC6-C592-83A3-256D2FDF36DB}"/>
              </a:ext>
            </a:extLst>
          </p:cNvPr>
          <p:cNvGrpSpPr/>
          <p:nvPr/>
        </p:nvGrpSpPr>
        <p:grpSpPr>
          <a:xfrm>
            <a:off x="7758500" y="2659895"/>
            <a:ext cx="4121753" cy="1725940"/>
            <a:chOff x="8044250" y="2956580"/>
            <a:chExt cx="4121753" cy="1725940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494D73-A987-E4CF-7B7B-64A751C8D181}"/>
                </a:ext>
              </a:extLst>
            </p:cNvPr>
            <p:cNvCxnSpPr>
              <a:cxnSpLocks/>
            </p:cNvCxnSpPr>
            <p:nvPr/>
          </p:nvCxnSpPr>
          <p:spPr>
            <a:xfrm>
              <a:off x="8699709" y="3919684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A81AEB-321D-F012-024B-3267C0026930}"/>
                </a:ext>
              </a:extLst>
            </p:cNvPr>
            <p:cNvSpPr txBox="1"/>
            <p:nvPr/>
          </p:nvSpPr>
          <p:spPr>
            <a:xfrm>
              <a:off x="8044250" y="4168688"/>
              <a:ext cx="139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C00000"/>
                  </a:solidFill>
                </a:rPr>
                <a:t>MAC_OP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10BC594-7BAA-DEDF-9E70-F43AED3498F1}"/>
                </a:ext>
              </a:extLst>
            </p:cNvPr>
            <p:cNvCxnSpPr>
              <a:cxnSpLocks/>
            </p:cNvCxnSpPr>
            <p:nvPr/>
          </p:nvCxnSpPr>
          <p:spPr>
            <a:xfrm>
              <a:off x="8678984" y="4218576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025F86-5541-B1A9-31C4-CA2DB7901509}"/>
                </a:ext>
              </a:extLst>
            </p:cNvPr>
            <p:cNvSpPr txBox="1"/>
            <p:nvPr/>
          </p:nvSpPr>
          <p:spPr>
            <a:xfrm>
              <a:off x="8253709" y="3873864"/>
              <a:ext cx="12304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FUNCT7 [31:30]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3B9F8C8-CE25-2C13-BEAD-562FDAAB76FD}"/>
                </a:ext>
              </a:extLst>
            </p:cNvPr>
            <p:cNvSpPr/>
            <p:nvPr/>
          </p:nvSpPr>
          <p:spPr>
            <a:xfrm>
              <a:off x="9433155" y="2956580"/>
              <a:ext cx="1427584" cy="17259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 DECODER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678B279-B986-AEB9-03B9-C46CB9D8B669}"/>
                </a:ext>
              </a:extLst>
            </p:cNvPr>
            <p:cNvCxnSpPr>
              <a:cxnSpLocks/>
            </p:cNvCxnSpPr>
            <p:nvPr/>
          </p:nvCxnSpPr>
          <p:spPr>
            <a:xfrm>
              <a:off x="8690184" y="3617741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86068D-E869-0ABC-13D0-452CCF6FD791}"/>
                </a:ext>
              </a:extLst>
            </p:cNvPr>
            <p:cNvSpPr txBox="1"/>
            <p:nvPr/>
          </p:nvSpPr>
          <p:spPr>
            <a:xfrm>
              <a:off x="8415099" y="3571921"/>
              <a:ext cx="1059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FUNCT3 [2:0]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AD540C7-6B50-4DDB-2C08-F4231C4803D3}"/>
                </a:ext>
              </a:extLst>
            </p:cNvPr>
            <p:cNvSpPr txBox="1"/>
            <p:nvPr/>
          </p:nvSpPr>
          <p:spPr>
            <a:xfrm>
              <a:off x="10775027" y="3110872"/>
              <a:ext cx="139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MACControl [3:0]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A9467A6-CF2E-0DC9-48FD-DC7D8E8A793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3004" y="3164712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C7FC2-C88C-FD9A-B5A5-F53FB89CD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844204" y="3498671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77C11B3-35BF-11F7-BECF-4D051AA07AF4}"/>
                </a:ext>
              </a:extLst>
            </p:cNvPr>
            <p:cNvSpPr txBox="1"/>
            <p:nvPr/>
          </p:nvSpPr>
          <p:spPr>
            <a:xfrm>
              <a:off x="10775027" y="3456500"/>
              <a:ext cx="139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MACDM [1:0]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9F99144D-D1EB-5CFC-5FAF-6F609E5175D4}"/>
              </a:ext>
            </a:extLst>
          </p:cNvPr>
          <p:cNvSpPr/>
          <p:nvPr/>
        </p:nvSpPr>
        <p:spPr>
          <a:xfrm>
            <a:off x="4429125" y="1719954"/>
            <a:ext cx="7280666" cy="362109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C20DBD-6F2C-3957-A43C-7E2E097099DE}"/>
              </a:ext>
            </a:extLst>
          </p:cNvPr>
          <p:cNvSpPr txBox="1"/>
          <p:nvPr/>
        </p:nvSpPr>
        <p:spPr>
          <a:xfrm>
            <a:off x="7337021" y="1316924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76745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/>
      <p:bldP spid="27" grpId="0"/>
      <p:bldP spid="29" grpId="0"/>
      <p:bldP spid="31" grpId="0"/>
      <p:bldP spid="33" grpId="0"/>
      <p:bldP spid="35" grpId="0"/>
      <p:bldP spid="43" grpId="0"/>
      <p:bldP spid="66" grpId="0"/>
      <p:bldP spid="67" grpId="0"/>
      <p:bldP spid="68" grpId="0"/>
      <p:bldP spid="73" grpId="0"/>
      <p:bldP spid="80" grpId="0"/>
      <p:bldP spid="91" grpId="0" animBg="1"/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15AC90-1D95-EEEE-B008-757F9EE64CE8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MAC ISA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619016-19C3-C7DB-0C7B-7D771170A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02117"/>
              </p:ext>
            </p:extLst>
          </p:nvPr>
        </p:nvGraphicFramePr>
        <p:xfrm>
          <a:off x="555625" y="1411558"/>
          <a:ext cx="5407025" cy="4719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7250">
                  <a:extLst>
                    <a:ext uri="{9D8B030D-6E8A-4147-A177-3AD203B41FA5}">
                      <a16:colId xmlns:a16="http://schemas.microsoft.com/office/drawing/2014/main" val="2336302590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171085259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02225294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10825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Funct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3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LMACA Start_adr,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0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LMACB Start_adr,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026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0010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5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0011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9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16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 =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27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MAC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0110 =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7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MAC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0111 =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6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MAC 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5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SUB 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 =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0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STR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6994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CACF72F0-5172-9732-6FEE-F4F50513DFA2}"/>
              </a:ext>
            </a:extLst>
          </p:cNvPr>
          <p:cNvGrpSpPr/>
          <p:nvPr/>
        </p:nvGrpSpPr>
        <p:grpSpPr>
          <a:xfrm>
            <a:off x="6517871" y="2790825"/>
            <a:ext cx="5588404" cy="323850"/>
            <a:chOff x="6508346" y="1933575"/>
            <a:chExt cx="5588404" cy="3238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0EBF71-C889-0069-3B8C-CD9CD53B9F28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6B404-BE3E-6611-0BFA-5E972EF35318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54702C-5128-F1E0-23F0-2421B8F46CB7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Start_adr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B5118D-D335-7919-E5F3-4186631E5595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Offset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3DED92-DDA0-B75D-8DD5-42E1E43D0BA5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2CA8E3-A695-377C-84ED-A163357C8A47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LOAD’s: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BC56BB-9275-B879-3BFC-8FB47A8258D9}"/>
              </a:ext>
            </a:extLst>
          </p:cNvPr>
          <p:cNvGrpSpPr/>
          <p:nvPr/>
        </p:nvGrpSpPr>
        <p:grpSpPr>
          <a:xfrm>
            <a:off x="6517871" y="3505200"/>
            <a:ext cx="5588404" cy="323850"/>
            <a:chOff x="6508346" y="1933575"/>
            <a:chExt cx="5588404" cy="32385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49B2D3-3E7B-F72F-5E57-AFA7BD660DB8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C3A2DE-350D-9745-D607-4ACA68610F02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A555B6-AFA5-CA34-6028-D8E3D4026087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048928-B19D-2420-FB98-AC14624D006A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B185C9-B6C9-D1B7-2D5C-EB89948EEBB4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ADF29-740E-B7EB-A4A9-5CE39D9FD0B6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CLR’s: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8EF2FC-E98F-8E1A-A225-91758B519A4C}"/>
              </a:ext>
            </a:extLst>
          </p:cNvPr>
          <p:cNvGrpSpPr/>
          <p:nvPr/>
        </p:nvGrpSpPr>
        <p:grpSpPr>
          <a:xfrm>
            <a:off x="6448425" y="4219575"/>
            <a:ext cx="5657850" cy="323850"/>
            <a:chOff x="6438900" y="1933575"/>
            <a:chExt cx="5657850" cy="3238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34617F-ECD6-493D-34D0-905BAADEAA60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F89D5-5B94-E80B-8DBD-740F990BFCB2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3AE49A-E4C1-AA6E-2044-B22C675A1B84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856D47-3163-AED6-8803-0925C8575ACF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DA3A88-4444-5BB3-3D8F-9790F1012077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2104D5-5D2C-111E-C7E8-371083BF70F2}"/>
                </a:ext>
              </a:extLst>
            </p:cNvPr>
            <p:cNvSpPr txBox="1"/>
            <p:nvPr/>
          </p:nvSpPr>
          <p:spPr>
            <a:xfrm>
              <a:off x="6438900" y="1933575"/>
              <a:ext cx="110489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1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Operation’s: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7D72F6-4DBD-BE1E-3338-FE10DEEAF81C}"/>
              </a:ext>
            </a:extLst>
          </p:cNvPr>
          <p:cNvGrpSpPr/>
          <p:nvPr/>
        </p:nvGrpSpPr>
        <p:grpSpPr>
          <a:xfrm>
            <a:off x="6517871" y="4933950"/>
            <a:ext cx="5588404" cy="323850"/>
            <a:chOff x="6508346" y="1933575"/>
            <a:chExt cx="5588404" cy="32385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55E176-5BFB-2CA2-64BF-DCA5676487D9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F14789-1335-5B94-6AF2-3738009F804F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7DFB4A2-5F62-097D-4A3A-E01DFFF04C21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A5AACD-FF67-694E-63C6-82DD5707A917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FB60B3-D71B-0D31-AE87-7B13EA31C953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CC77F7-B52D-C654-BD2F-80EE8A4B7D26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STR: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F2AD36-41DF-4C9A-A923-DD6962468506}"/>
              </a:ext>
            </a:extLst>
          </p:cNvPr>
          <p:cNvGrpSpPr/>
          <p:nvPr/>
        </p:nvGrpSpPr>
        <p:grpSpPr>
          <a:xfrm>
            <a:off x="6517871" y="2348842"/>
            <a:ext cx="5588404" cy="323850"/>
            <a:chOff x="6508346" y="1933575"/>
            <a:chExt cx="5588404" cy="3238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E57BE0E-8263-8373-4305-746EF4604271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6-------0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A07C76-4A28-7E39-C18C-2E96918D6A10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9--7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93EEBA-A862-13C6-5E03-327DDDFF16B4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19------10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9C8447-FF8E-B391-5458-80A84A253D0B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29------20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0BCC70-ECFC-6B9B-EB25-62CC64D0AFEA}"/>
                </a:ext>
              </a:extLst>
            </p:cNvPr>
            <p:cNvSpPr/>
            <p:nvPr/>
          </p:nvSpPr>
          <p:spPr>
            <a:xfrm>
              <a:off x="7439026" y="1933575"/>
              <a:ext cx="742950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31-30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692E1E-D997-D5EB-D670-2E619131686A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latin typeface="Avenir Next LT Pro Demi" panose="020B0704020202020204" pitchFamily="34" charset="0"/>
                  <a:ea typeface="+mj-ea"/>
                  <a:cs typeface="+mj-cs"/>
                </a:rPr>
                <a:t>BITS: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5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54BFA-6AFB-75BE-CA0E-470AEA49A5F0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TESTING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A6597601-F658-E15B-0C80-3BEAF2FE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58" y="838937"/>
            <a:ext cx="7522102" cy="5628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FC163-4E9F-3685-4217-2A46B572C904}"/>
              </a:ext>
            </a:extLst>
          </p:cNvPr>
          <p:cNvSpPr txBox="1"/>
          <p:nvPr/>
        </p:nvSpPr>
        <p:spPr>
          <a:xfrm>
            <a:off x="742637" y="1649506"/>
            <a:ext cx="3246657" cy="587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Avenir Next LT Pro Demi" panose="020B0704020202020204" pitchFamily="34" charset="0"/>
                <a:ea typeface="+mj-ea"/>
                <a:cs typeface="+mj-cs"/>
              </a:rPr>
              <a:t>TEST INSTRUCTIONS</a:t>
            </a:r>
            <a:endParaRPr lang="en-US" sz="2400" b="1" kern="1200" dirty="0">
              <a:latin typeface="Avenir Next LT Pro Demi" panose="020B0704020202020204" pitchFamily="34" charset="0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36EBF-F560-DEFE-7C86-A800FAD7AB19}"/>
              </a:ext>
            </a:extLst>
          </p:cNvPr>
          <p:cNvSpPr txBox="1"/>
          <p:nvPr/>
        </p:nvSpPr>
        <p:spPr>
          <a:xfrm>
            <a:off x="835693" y="2237432"/>
            <a:ext cx="2382636" cy="3263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Loaded values 1 to 50 in Data Memory.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en-US" sz="1600" kern="1200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Executed MAC Instructions.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CLR A</a:t>
            </a:r>
            <a:r>
              <a:rPr lang="en-US" sz="16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LL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LMAC A 400, 5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LMAC B 425, 5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MAC M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STR R</a:t>
            </a:r>
            <a:endParaRPr lang="en-US" sz="1600" kern="1200" dirty="0">
              <a:solidFill>
                <a:schemeClr val="accent1"/>
              </a:solidFill>
              <a:latin typeface="Avenir Next LT Pro Demi" panose="020B07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770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705</Words>
  <Application>Microsoft Office PowerPoint</Application>
  <PresentationFormat>Widescreen</PresentationFormat>
  <Paragraphs>336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Avenir Next LT Pro</vt:lpstr>
      <vt:lpstr>Avenir Next LT Pro Demi</vt:lpstr>
      <vt:lpstr>Calibri</vt:lpstr>
      <vt:lpstr>Calibri Light</vt:lpstr>
      <vt:lpstr>Cambria Math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u2020414</dc:creator>
  <cp:lastModifiedBy>u2020414</cp:lastModifiedBy>
  <cp:revision>21</cp:revision>
  <dcterms:created xsi:type="dcterms:W3CDTF">2024-03-24T09:24:27Z</dcterms:created>
  <dcterms:modified xsi:type="dcterms:W3CDTF">2024-03-27T00:37:04Z</dcterms:modified>
</cp:coreProperties>
</file>